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60" r:id="rId3"/>
    <p:sldId id="300" r:id="rId4"/>
    <p:sldId id="310" r:id="rId5"/>
    <p:sldId id="313" r:id="rId6"/>
    <p:sldId id="267" r:id="rId7"/>
    <p:sldId id="268" r:id="rId8"/>
    <p:sldId id="311" r:id="rId9"/>
    <p:sldId id="298" r:id="rId10"/>
    <p:sldId id="272" r:id="rId11"/>
    <p:sldId id="299" r:id="rId12"/>
    <p:sldId id="315" r:id="rId13"/>
    <p:sldId id="316" r:id="rId14"/>
    <p:sldId id="318" r:id="rId15"/>
    <p:sldId id="317" r:id="rId16"/>
    <p:sldId id="320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>
    <p:extLst/>
  </p:cmAuthor>
  <p:cmAuthor id="2" name="Microsoft Office User" initials="Office [2]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/>
    <p:restoredTop sz="81678"/>
  </p:normalViewPr>
  <p:slideViewPr>
    <p:cSldViewPr snapToGrid="0" snapToObjects="1">
      <p:cViewPr varScale="1">
        <p:scale>
          <a:sx n="60" d="100"/>
          <a:sy n="60" d="100"/>
        </p:scale>
        <p:origin x="472" y="168"/>
      </p:cViewPr>
      <p:guideLst/>
    </p:cSldViewPr>
  </p:slideViewPr>
  <p:notesTextViewPr>
    <p:cViewPr>
      <p:scale>
        <a:sx n="110" d="100"/>
        <a:sy n="11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891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896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875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Institutional memory: previously interns</a:t>
            </a:r>
          </a:p>
        </p:txBody>
      </p:sp>
    </p:spTree>
    <p:extLst>
      <p:ext uri="{BB962C8B-B14F-4D97-AF65-F5344CB8AC3E}">
        <p14:creationId xmlns:p14="http://schemas.microsoft.com/office/powerpoint/2010/main" val="2325765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246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Seen at UWMC, TTE repeated </a:t>
            </a:r>
            <a:r>
              <a:rPr lang="en-US" dirty="0">
                <a:sym typeface="Wingdings" pitchFamily="2" charset="2"/>
              </a:rPr>
              <a:t> bicuspid valve, AI, ascending aortic aneurysm</a:t>
            </a:r>
            <a:endParaRPr lang="en-US" dirty="0"/>
          </a:p>
          <a:p>
            <a:r>
              <a:rPr lang="en-US" dirty="0"/>
              <a:t>Get from </a:t>
            </a:r>
            <a:r>
              <a:rPr lang="en-US" dirty="0" err="1"/>
              <a:t>syngo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64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693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 to get video</a:t>
            </a:r>
          </a:p>
          <a:p>
            <a:r>
              <a:rPr lang="en-US" dirty="0"/>
              <a:t>5.5 cm aorta</a:t>
            </a:r>
          </a:p>
        </p:txBody>
      </p:sp>
    </p:spTree>
    <p:extLst>
      <p:ext uri="{BB962C8B-B14F-4D97-AF65-F5344CB8AC3E}">
        <p14:creationId xmlns:p14="http://schemas.microsoft.com/office/powerpoint/2010/main" val="1357808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4572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Mildly dilated LV, with LVEF = 36% (on dobutamine)</a:t>
            </a:r>
            <a:b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</a:br>
            <a:endParaRPr lang="en-US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indent="-4572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RV is relatively small with preserved function.</a:t>
            </a:r>
          </a:p>
          <a:p>
            <a:pPr marL="457200" marR="0" indent="-4572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Severe</a:t>
            </a:r>
            <a:r>
              <a:rPr lang="en-US" sz="220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posteriorly directed </a:t>
            </a:r>
            <a:endParaRPr lang="en-US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50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gradFill flip="none" rotWithShape="1">
          <a:gsLst>
            <a:gs pos="0">
              <a:srgbClr val="D9D9D9"/>
            </a:gs>
            <a:gs pos="39999">
              <a:srgbClr val="D9D9D9"/>
            </a:gs>
            <a:gs pos="100000">
              <a:srgbClr val="BFBFBF"/>
            </a:gs>
          </a:gsLst>
          <a:lin ang="10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mage1.jpeg" descr="684412_high_Purpl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Shape 118"/>
          <p:cNvSpPr/>
          <p:nvPr/>
        </p:nvSpPr>
        <p:spPr>
          <a:xfrm>
            <a:off x="-1" y="-1"/>
            <a:ext cx="13004802" cy="9753602"/>
          </a:xfrm>
          <a:prstGeom prst="rect">
            <a:avLst/>
          </a:prstGeom>
          <a:solidFill>
            <a:srgbClr val="39275B">
              <a:alpha val="58999"/>
            </a:srgbClr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650240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12760960" y="-1"/>
            <a:ext cx="243841" cy="9753602"/>
          </a:xfrm>
          <a:prstGeom prst="rect">
            <a:avLst/>
          </a:prstGeom>
          <a:solidFill>
            <a:srgbClr val="39275B">
              <a:alpha val="85000"/>
            </a:srgbClr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650240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12185227" y="7843520"/>
            <a:ext cx="819574" cy="729264"/>
          </a:xfrm>
          <a:prstGeom prst="rect">
            <a:avLst/>
          </a:prstGeom>
          <a:solidFill>
            <a:srgbClr val="39275B"/>
          </a:solidFill>
          <a:ln w="12700">
            <a:miter lim="400000"/>
          </a:ln>
          <a:effectLst>
            <a:outerShdw blurRad="50800" dist="25400" dir="8100000" rotWithShape="0">
              <a:srgbClr val="808080">
                <a:alpha val="26999"/>
              </a:srgbClr>
            </a:outerShdw>
          </a:effectLst>
        </p:spPr>
        <p:txBody>
          <a:bodyPr lIns="65023" tIns="65023" rIns="65023" bIns="65023" anchor="ctr"/>
          <a:lstStyle/>
          <a:p>
            <a:pPr defTabSz="650240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21" name="image2.png" descr="UW_W-Logo_RGB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54560" y="8046720"/>
            <a:ext cx="480908" cy="3251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mage3.png" descr="UW.Wordmark_ctr_whit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1866" y="377049"/>
            <a:ext cx="3628251" cy="243841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xfrm>
            <a:off x="650239" y="3029937"/>
            <a:ext cx="11534989" cy="2090704"/>
          </a:xfrm>
          <a:prstGeom prst="rect">
            <a:avLst/>
          </a:prstGeom>
        </p:spPr>
        <p:txBody>
          <a:bodyPr lIns="65023" tIns="65023" rIns="65023" bIns="65023"/>
          <a:lstStyle>
            <a:lvl1pPr defTabSz="650240">
              <a:defRPr sz="6200">
                <a:solidFill>
                  <a:srgbClr val="FFFFFF"/>
                </a:solidFill>
                <a:latin typeface="Frutiger 55 Roman"/>
                <a:ea typeface="Frutiger 55 Roman"/>
                <a:cs typeface="Frutiger 55 Roman"/>
                <a:sym typeface="Frutiger 55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1866053" y="5527040"/>
            <a:ext cx="9103361" cy="2492587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0" indent="0" algn="ctr" defTabSz="650240">
              <a:spcBef>
                <a:spcPts val="1000"/>
              </a:spcBef>
              <a:buSzTx/>
              <a:buNone/>
              <a:defRPr sz="4400">
                <a:solidFill>
                  <a:srgbClr val="FFFFFF"/>
                </a:solidFill>
                <a:latin typeface="Frutiger 55 Roman"/>
                <a:ea typeface="Frutiger 55 Roman"/>
                <a:cs typeface="Frutiger 55 Roman"/>
                <a:sym typeface="Frutiger 55 Roman"/>
              </a:defRPr>
            </a:lvl1pPr>
            <a:lvl2pPr marL="0" indent="457200" algn="ctr" defTabSz="650240">
              <a:spcBef>
                <a:spcPts val="1000"/>
              </a:spcBef>
              <a:buSzTx/>
              <a:buNone/>
              <a:defRPr sz="4400">
                <a:solidFill>
                  <a:srgbClr val="FFFFFF"/>
                </a:solidFill>
                <a:latin typeface="Frutiger 55 Roman"/>
                <a:ea typeface="Frutiger 55 Roman"/>
                <a:cs typeface="Frutiger 55 Roman"/>
                <a:sym typeface="Frutiger 55 Roman"/>
              </a:defRPr>
            </a:lvl2pPr>
            <a:lvl3pPr marL="0" indent="914400" algn="ctr" defTabSz="650240">
              <a:spcBef>
                <a:spcPts val="1000"/>
              </a:spcBef>
              <a:buSzTx/>
              <a:buNone/>
              <a:defRPr sz="4400">
                <a:solidFill>
                  <a:srgbClr val="FFFFFF"/>
                </a:solidFill>
                <a:latin typeface="Frutiger 55 Roman"/>
                <a:ea typeface="Frutiger 55 Roman"/>
                <a:cs typeface="Frutiger 55 Roman"/>
                <a:sym typeface="Frutiger 55 Roman"/>
              </a:defRPr>
            </a:lvl3pPr>
            <a:lvl4pPr marL="0" indent="1371600" algn="ctr" defTabSz="650240">
              <a:spcBef>
                <a:spcPts val="1000"/>
              </a:spcBef>
              <a:buSzTx/>
              <a:buNone/>
              <a:defRPr sz="4400">
                <a:solidFill>
                  <a:srgbClr val="FFFFFF"/>
                </a:solidFill>
                <a:latin typeface="Frutiger 55 Roman"/>
                <a:ea typeface="Frutiger 55 Roman"/>
                <a:cs typeface="Frutiger 55 Roman"/>
                <a:sym typeface="Frutiger 55 Roman"/>
              </a:defRPr>
            </a:lvl4pPr>
            <a:lvl5pPr marL="0" indent="1828800" algn="ctr" defTabSz="650240">
              <a:spcBef>
                <a:spcPts val="1000"/>
              </a:spcBef>
              <a:buSzTx/>
              <a:buNone/>
              <a:defRPr sz="4400">
                <a:solidFill>
                  <a:srgbClr val="FFFFFF"/>
                </a:solidFill>
                <a:latin typeface="Frutiger 55 Roman"/>
                <a:ea typeface="Frutiger 55 Roman"/>
                <a:cs typeface="Frutiger 55 Roman"/>
                <a:sym typeface="Frutiger 55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xfrm>
            <a:off x="11816458" y="9114112"/>
            <a:ext cx="368769" cy="3713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650240">
              <a:defRPr sz="1600">
                <a:solidFill>
                  <a:srgbClr val="FFFFFF"/>
                </a:solidFill>
                <a:latin typeface="Frutiger 55 Roman"/>
                <a:ea typeface="Frutiger 55 Roman"/>
                <a:cs typeface="Frutiger 55 Roman"/>
                <a:sym typeface="Frutiger 55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12760960" y="-1"/>
            <a:ext cx="243841" cy="9753602"/>
          </a:xfrm>
          <a:prstGeom prst="rect">
            <a:avLst/>
          </a:prstGeom>
          <a:solidFill>
            <a:srgbClr val="39275B">
              <a:alpha val="85000"/>
            </a:srgbClr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650240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12185227" y="7843520"/>
            <a:ext cx="819574" cy="729264"/>
          </a:xfrm>
          <a:prstGeom prst="rect">
            <a:avLst/>
          </a:prstGeom>
          <a:solidFill>
            <a:srgbClr val="39275B"/>
          </a:solidFill>
          <a:ln w="12700">
            <a:miter lim="400000"/>
          </a:ln>
          <a:effectLst>
            <a:outerShdw blurRad="50800" dist="25400" dir="8100000" rotWithShape="0">
              <a:srgbClr val="808080">
                <a:alpha val="26999"/>
              </a:srgbClr>
            </a:outerShdw>
          </a:effectLst>
        </p:spPr>
        <p:txBody>
          <a:bodyPr lIns="65023" tIns="65023" rIns="65023" bIns="65023" anchor="ctr"/>
          <a:lstStyle/>
          <a:p>
            <a:pPr defTabSz="650240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34" name="image2.png" descr="UW_W-Logo_RG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354560" y="8046720"/>
            <a:ext cx="480908" cy="3251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4.png" descr="UW.Wordmark_ct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1866" y="379306"/>
            <a:ext cx="3646313" cy="243841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xfrm>
            <a:off x="650239" y="1083733"/>
            <a:ext cx="11534989" cy="1300481"/>
          </a:xfrm>
          <a:prstGeom prst="rect">
            <a:avLst/>
          </a:prstGeom>
        </p:spPr>
        <p:txBody>
          <a:bodyPr lIns="65023" tIns="65023" rIns="65023" bIns="65023"/>
          <a:lstStyle>
            <a:lvl1pPr defTabSz="650240">
              <a:defRPr sz="6200">
                <a:latin typeface="Frutiger 55 Roman"/>
                <a:ea typeface="Frutiger 55 Roman"/>
                <a:cs typeface="Frutiger 55 Roman"/>
                <a:sym typeface="Frutiger 55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137" name="Shape 137"/>
          <p:cNvSpPr>
            <a:spLocks noGrp="1"/>
          </p:cNvSpPr>
          <p:nvPr>
            <p:ph type="body" idx="1"/>
          </p:nvPr>
        </p:nvSpPr>
        <p:spPr>
          <a:xfrm>
            <a:off x="650239" y="2600959"/>
            <a:ext cx="11534989" cy="6111807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71487" indent="-471487" defTabSz="650240">
              <a:spcBef>
                <a:spcPts val="1000"/>
              </a:spcBef>
              <a:buSzPct val="100000"/>
              <a:buFont typeface="Arial"/>
              <a:defRPr sz="4400">
                <a:latin typeface="Frutiger 55 Roman"/>
                <a:ea typeface="Frutiger 55 Roman"/>
                <a:cs typeface="Frutiger 55 Roman"/>
                <a:sym typeface="Frutiger 55 Roman"/>
              </a:defRPr>
            </a:lvl1pPr>
            <a:lvl2pPr marL="906235" indent="-449035" defTabSz="650240">
              <a:spcBef>
                <a:spcPts val="1000"/>
              </a:spcBef>
              <a:buSzPct val="100000"/>
              <a:buFont typeface="Arial"/>
              <a:buChar char="–"/>
              <a:defRPr sz="4400">
                <a:latin typeface="Frutiger 55 Roman"/>
                <a:ea typeface="Frutiger 55 Roman"/>
                <a:cs typeface="Frutiger 55 Roman"/>
                <a:sym typeface="Frutiger 55 Roman"/>
              </a:defRPr>
            </a:lvl2pPr>
            <a:lvl3pPr indent="-419100" defTabSz="650240">
              <a:spcBef>
                <a:spcPts val="1000"/>
              </a:spcBef>
              <a:buSzPct val="100000"/>
              <a:buFont typeface="Arial"/>
              <a:defRPr sz="4400">
                <a:latin typeface="Frutiger 55 Roman"/>
                <a:ea typeface="Frutiger 55 Roman"/>
                <a:cs typeface="Frutiger 55 Roman"/>
                <a:sym typeface="Frutiger 55 Roman"/>
              </a:defRPr>
            </a:lvl3pPr>
            <a:lvl4pPr marL="1874520" indent="-502920" defTabSz="650240">
              <a:spcBef>
                <a:spcPts val="1000"/>
              </a:spcBef>
              <a:buSzPct val="100000"/>
              <a:buFont typeface="Arial"/>
              <a:buChar char="–"/>
              <a:defRPr sz="4400">
                <a:latin typeface="Frutiger 55 Roman"/>
                <a:ea typeface="Frutiger 55 Roman"/>
                <a:cs typeface="Frutiger 55 Roman"/>
                <a:sym typeface="Frutiger 55 Roman"/>
              </a:defRPr>
            </a:lvl4pPr>
            <a:lvl5pPr marL="2331720" indent="-502920" defTabSz="650240">
              <a:spcBef>
                <a:spcPts val="1000"/>
              </a:spcBef>
              <a:buSzPct val="100000"/>
              <a:buFont typeface="Arial"/>
              <a:buChar char="»"/>
              <a:defRPr sz="4400">
                <a:latin typeface="Frutiger 55 Roman"/>
                <a:ea typeface="Frutiger 55 Roman"/>
                <a:cs typeface="Frutiger 55 Roman"/>
                <a:sym typeface="Frutiger 55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8" name="Shape 138"/>
          <p:cNvSpPr>
            <a:spLocks noGrp="1"/>
          </p:cNvSpPr>
          <p:nvPr>
            <p:ph type="sldNum" sz="quarter" idx="2"/>
          </p:nvPr>
        </p:nvSpPr>
        <p:spPr>
          <a:xfrm>
            <a:off x="11816458" y="9114112"/>
            <a:ext cx="368769" cy="3713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650240">
              <a:defRPr sz="1600">
                <a:solidFill>
                  <a:srgbClr val="898989"/>
                </a:solidFill>
                <a:latin typeface="Frutiger 55 Roman"/>
                <a:ea typeface="Frutiger 55 Roman"/>
                <a:cs typeface="Frutiger 55 Roman"/>
                <a:sym typeface="Frutiger 55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ec1@uw.edu" TargetMode="External"/><Relationship Id="rId2" Type="http://schemas.openxmlformats.org/officeDocument/2006/relationships/hyperlink" Target="http://www.uwcardiologyfellows.org/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mailto:dlam2@uw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651368" y="1805277"/>
            <a:ext cx="11534989" cy="3319781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305612">
              <a:defRPr sz="5170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Who to Call on Call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(and other helpful tips)</a:t>
            </a:r>
            <a:endParaRPr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hape 148">
            <a:extLst>
              <a:ext uri="{FF2B5EF4-FFF2-40B4-BE49-F238E27FC236}">
                <a16:creationId xmlns:a16="http://schemas.microsoft.com/office/drawing/2014/main" id="{10FD8097-74BA-CB44-8E4E-0448C9C51FC0}"/>
              </a:ext>
            </a:extLst>
          </p:cNvPr>
          <p:cNvSpPr txBox="1">
            <a:spLocks/>
          </p:cNvSpPr>
          <p:nvPr/>
        </p:nvSpPr>
        <p:spPr>
          <a:xfrm>
            <a:off x="651368" y="6433819"/>
            <a:ext cx="11534989" cy="331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5023" tIns="65023" rIns="65023" bIns="65023" anchor="ctr">
            <a:normAutofit/>
          </a:bodyPr>
          <a:lstStyle>
            <a:lvl1pPr marL="0" marR="0" indent="0" algn="ctr" defTabSz="65024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Frutiger 55 Roman"/>
                <a:ea typeface="Frutiger 55 Roman"/>
                <a:cs typeface="Frutiger 55 Roman"/>
                <a:sym typeface="Frutiger 55 Roman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defTabSz="305612" hangingPunct="1">
              <a:defRPr sz="5170"/>
            </a:pP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CO-CHIEFS:</a:t>
            </a:r>
          </a:p>
          <a:p>
            <a:pPr defTabSz="305612" hangingPunct="1">
              <a:defRPr sz="5170"/>
            </a:pPr>
            <a:endParaRPr lang="en-US" sz="3600" dirty="0">
              <a:latin typeface="Arial" charset="0"/>
              <a:ea typeface="Arial" charset="0"/>
              <a:cs typeface="Arial" charset="0"/>
            </a:endParaRPr>
          </a:p>
          <a:p>
            <a:pPr defTabSz="305612" hangingPunct="1">
              <a:defRPr sz="5170"/>
            </a:pP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David Lam</a:t>
            </a:r>
          </a:p>
          <a:p>
            <a:pPr defTabSz="305612" hangingPunct="1">
              <a:defRPr sz="5170"/>
            </a:pP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Amy Cheney</a:t>
            </a:r>
          </a:p>
        </p:txBody>
      </p:sp>
    </p:spTree>
    <p:extLst>
      <p:ext uri="{BB962C8B-B14F-4D97-AF65-F5344CB8AC3E}">
        <p14:creationId xmlns:p14="http://schemas.microsoft.com/office/powerpoint/2010/main" val="59460107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6">
            <a:extLst>
              <a:ext uri="{FF2B5EF4-FFF2-40B4-BE49-F238E27FC236}">
                <a16:creationId xmlns:a16="http://schemas.microsoft.com/office/drawing/2014/main" id="{A7A586F7-49E6-944D-9931-952CD9BDC997}"/>
              </a:ext>
            </a:extLst>
          </p:cNvPr>
          <p:cNvSpPr txBox="1">
            <a:spLocks/>
          </p:cNvSpPr>
          <p:nvPr/>
        </p:nvSpPr>
        <p:spPr>
          <a:xfrm>
            <a:off x="393278" y="257763"/>
            <a:ext cx="12048911" cy="1149735"/>
          </a:xfrm>
          <a:prstGeom prst="roundRect">
            <a:avLst/>
          </a:prstGeom>
          <a:ln w="9525" cap="flat" cmpd="sng" algn="ctr">
            <a:solidFill>
              <a:schemeClr val="accent1">
                <a:shade val="95000"/>
                <a:satMod val="104999"/>
              </a:schemeClr>
            </a:solidFill>
            <a:prstDash val="solid"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lvl1pPr marL="0" marR="0" indent="0" algn="ctr" defTabSz="65024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Frutiger 55 Roman"/>
                <a:ea typeface="Frutiger 55 Roman"/>
                <a:cs typeface="Frutiger 55 Roman"/>
                <a:sym typeface="Frutiger 55 Roman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Procedural call tips:</a:t>
            </a:r>
          </a:p>
          <a:p>
            <a:pPr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F3AB3-73EF-5442-8740-B4308A552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238" y="2411818"/>
            <a:ext cx="11534989" cy="6987363"/>
          </a:xfrm>
        </p:spPr>
        <p:txBody>
          <a:bodyPr>
            <a:normAutofit fontScale="85000" lnSpcReduction="20000"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Echo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required to go in for each echo; if simultaneous at UW/HMC, triage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You do NOT read all the echoes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card A/B/CCU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STEMI/urgent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cath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not required, but recommended. More than just the STEMI.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If going to STEMI, once the page comes, just start driving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UWMC consults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see, staff: card A attending, communicate to team, note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ED8CB4-D83B-9C47-BABF-412C8E957686}"/>
              </a:ext>
            </a:extLst>
          </p:cNvPr>
          <p:cNvSpPr/>
          <p:nvPr/>
        </p:nvSpPr>
        <p:spPr>
          <a:xfrm>
            <a:off x="4295553" y="7060019"/>
            <a:ext cx="6613452" cy="206271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A4E6D4-238C-9147-99D9-88C1F084EA05}"/>
              </a:ext>
            </a:extLst>
          </p:cNvPr>
          <p:cNvSpPr txBox="1"/>
          <p:nvPr/>
        </p:nvSpPr>
        <p:spPr>
          <a:xfrm>
            <a:off x="3934046" y="7280376"/>
            <a:ext cx="6613452" cy="22570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lvl="1" indent="0"/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see a consult after hours, 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COMMUNICATE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457200" lvl="1" indent="0"/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- email/text fellow on day</a:t>
            </a:r>
          </a:p>
          <a:p>
            <a:pPr marL="457200" lvl="1" indent="0"/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add to the list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968456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F9545B-3364-7D44-9F4A-48D8E594A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3778" y="3233854"/>
            <a:ext cx="10399089" cy="6046665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are a lot of cardiology fellows/faculty in the hospital!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CCU, card B (HF/transplant), EP, echo II fellows; card A attending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Nights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CCU nocturnist**, Card A/B/C/D nocturnist</a:t>
            </a:r>
          </a:p>
          <a:p>
            <a:pPr lvl="1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24/7: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Card A, Cath (IC fellow, general fellow and attending)</a:t>
            </a:r>
          </a:p>
        </p:txBody>
      </p:sp>
      <p:sp>
        <p:nvSpPr>
          <p:cNvPr id="4" name="Title 16">
            <a:extLst>
              <a:ext uri="{FF2B5EF4-FFF2-40B4-BE49-F238E27FC236}">
                <a16:creationId xmlns:a16="http://schemas.microsoft.com/office/drawing/2014/main" id="{47798679-E723-B049-81A5-BDCA651B8B4A}"/>
              </a:ext>
            </a:extLst>
          </p:cNvPr>
          <p:cNvSpPr txBox="1">
            <a:spLocks/>
          </p:cNvSpPr>
          <p:nvPr/>
        </p:nvSpPr>
        <p:spPr>
          <a:xfrm>
            <a:off x="283778" y="242641"/>
            <a:ext cx="12265573" cy="1169114"/>
          </a:xfrm>
          <a:prstGeom prst="roundRect">
            <a:avLst/>
          </a:prstGeom>
          <a:ln w="9525" cap="flat" cmpd="sng" algn="ctr">
            <a:solidFill>
              <a:schemeClr val="accent1">
                <a:shade val="95000"/>
                <a:satMod val="104999"/>
              </a:schemeClr>
            </a:solidFill>
            <a:prstDash val="solid"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lvl1pPr marL="0" marR="0" indent="0" algn="ctr" defTabSz="65024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Frutiger 55 Roman"/>
                <a:ea typeface="Frutiger 55 Roman"/>
                <a:cs typeface="Frutiger 55 Roman"/>
                <a:sym typeface="Frutiger 55 Roman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Resources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75705F-77E2-954B-A396-1BDC9D737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204" y="242641"/>
            <a:ext cx="4440663" cy="3452783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B7364194-8D23-0644-83A7-E894E8CD9C9B}"/>
              </a:ext>
            </a:extLst>
          </p:cNvPr>
          <p:cNvSpPr/>
          <p:nvPr/>
        </p:nvSpPr>
        <p:spPr>
          <a:xfrm>
            <a:off x="8209439" y="17286"/>
            <a:ext cx="4503291" cy="3912963"/>
          </a:xfrm>
          <a:prstGeom prst="frame">
            <a:avLst>
              <a:gd name="adj1" fmla="val 4728"/>
            </a:avLst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54886832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F9545B-3364-7D44-9F4A-48D8E594A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070" y="1963650"/>
            <a:ext cx="11534989" cy="6737005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Page procedure fellow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funnels through this person</a:t>
            </a:r>
          </a:p>
        </p:txBody>
      </p:sp>
      <p:sp>
        <p:nvSpPr>
          <p:cNvPr id="4" name="Title 16">
            <a:extLst>
              <a:ext uri="{FF2B5EF4-FFF2-40B4-BE49-F238E27FC236}">
                <a16:creationId xmlns:a16="http://schemas.microsoft.com/office/drawing/2014/main" id="{47798679-E723-B049-81A5-BDCA651B8B4A}"/>
              </a:ext>
            </a:extLst>
          </p:cNvPr>
          <p:cNvSpPr txBox="1">
            <a:spLocks/>
          </p:cNvSpPr>
          <p:nvPr/>
        </p:nvSpPr>
        <p:spPr>
          <a:xfrm>
            <a:off x="283779" y="251461"/>
            <a:ext cx="12265573" cy="1169114"/>
          </a:xfrm>
          <a:prstGeom prst="roundRect">
            <a:avLst/>
          </a:prstGeom>
          <a:ln w="9525" cap="flat" cmpd="sng" algn="ctr">
            <a:solidFill>
              <a:schemeClr val="accent1">
                <a:shade val="95000"/>
                <a:satMod val="104999"/>
              </a:schemeClr>
            </a:solidFill>
            <a:prstDash val="solid"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lvl1pPr marL="0" marR="0" indent="0" algn="ctr" defTabSz="65024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Frutiger 55 Roman"/>
                <a:ea typeface="Frutiger 55 Roman"/>
                <a:cs typeface="Frutiger 55 Roman"/>
                <a:sym typeface="Frutiger 55 Roman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Echo or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cath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after hours?</a:t>
            </a:r>
          </a:p>
        </p:txBody>
      </p:sp>
    </p:spTree>
    <p:extLst>
      <p:ext uri="{BB962C8B-B14F-4D97-AF65-F5344CB8AC3E}">
        <p14:creationId xmlns:p14="http://schemas.microsoft.com/office/powerpoint/2010/main" val="206981435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F9545B-3364-7D44-9F4A-48D8E594A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070" y="1963650"/>
            <a:ext cx="11534989" cy="778995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RR 134 (behind cafeteria), 7:30-8:30 am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Audience: cardiology and CT surgery faculty, anesthesia, sonographers, residents, students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Goal: present an interesting case and have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tangible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learning objectives and cite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evidence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Bread and butter is ok – conference is for your co-fellows as well</a:t>
            </a:r>
          </a:p>
          <a:p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700" b="1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Golden Rule(s):</a:t>
            </a:r>
            <a:endParaRPr lang="en-US" sz="47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Don’t call on your colleagues without warning</a:t>
            </a:r>
          </a:p>
          <a:p>
            <a:pPr lvl="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Faculty mentor(s)</a:t>
            </a:r>
          </a:p>
          <a:p>
            <a:pPr lvl="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Experts to speak up (echo,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MRI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6">
            <a:extLst>
              <a:ext uri="{FF2B5EF4-FFF2-40B4-BE49-F238E27FC236}">
                <a16:creationId xmlns:a16="http://schemas.microsoft.com/office/drawing/2014/main" id="{47798679-E723-B049-81A5-BDCA651B8B4A}"/>
              </a:ext>
            </a:extLst>
          </p:cNvPr>
          <p:cNvSpPr txBox="1">
            <a:spLocks/>
          </p:cNvSpPr>
          <p:nvPr/>
        </p:nvSpPr>
        <p:spPr>
          <a:xfrm>
            <a:off x="283779" y="251461"/>
            <a:ext cx="12265573" cy="1169114"/>
          </a:xfrm>
          <a:prstGeom prst="roundRect">
            <a:avLst/>
          </a:prstGeom>
          <a:ln w="9525" cap="flat" cmpd="sng" algn="ctr">
            <a:solidFill>
              <a:schemeClr val="accent1">
                <a:shade val="95000"/>
                <a:satMod val="104999"/>
              </a:schemeClr>
            </a:solidFill>
            <a:prstDash val="solid"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lvl1pPr marL="0" marR="0" indent="0" algn="ctr" defTabSz="65024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Frutiger 55 Roman"/>
                <a:ea typeface="Frutiger 55 Roman"/>
                <a:cs typeface="Frutiger 55 Roman"/>
                <a:sym typeface="Frutiger 55 Roman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Wednesday Conference</a:t>
            </a:r>
          </a:p>
        </p:txBody>
      </p:sp>
    </p:spTree>
    <p:extLst>
      <p:ext uri="{BB962C8B-B14F-4D97-AF65-F5344CB8AC3E}">
        <p14:creationId xmlns:p14="http://schemas.microsoft.com/office/powerpoint/2010/main" val="2123022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F9545B-3364-7D44-9F4A-48D8E594A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070" y="1963650"/>
            <a:ext cx="11534989" cy="6737005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Page procedure fellow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funnels through this person</a:t>
            </a:r>
          </a:p>
        </p:txBody>
      </p:sp>
      <p:sp>
        <p:nvSpPr>
          <p:cNvPr id="4" name="Title 16">
            <a:extLst>
              <a:ext uri="{FF2B5EF4-FFF2-40B4-BE49-F238E27FC236}">
                <a16:creationId xmlns:a16="http://schemas.microsoft.com/office/drawing/2014/main" id="{47798679-E723-B049-81A5-BDCA651B8B4A}"/>
              </a:ext>
            </a:extLst>
          </p:cNvPr>
          <p:cNvSpPr txBox="1">
            <a:spLocks/>
          </p:cNvSpPr>
          <p:nvPr/>
        </p:nvSpPr>
        <p:spPr>
          <a:xfrm>
            <a:off x="283779" y="251461"/>
            <a:ext cx="12265573" cy="1169114"/>
          </a:xfrm>
          <a:prstGeom prst="roundRect">
            <a:avLst/>
          </a:prstGeom>
          <a:ln w="9525" cap="flat" cmpd="sng" algn="ctr">
            <a:solidFill>
              <a:schemeClr val="accent1">
                <a:shade val="95000"/>
                <a:satMod val="104999"/>
              </a:schemeClr>
            </a:solidFill>
            <a:prstDash val="solid"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lvl1pPr marL="0" marR="0" indent="0" algn="ctr" defTabSz="65024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Frutiger 55 Roman"/>
                <a:ea typeface="Frutiger 55 Roman"/>
                <a:cs typeface="Frutiger 55 Roman"/>
                <a:sym typeface="Frutiger 55 Roman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Echo or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cath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after hours?</a:t>
            </a:r>
          </a:p>
        </p:txBody>
      </p:sp>
    </p:spTree>
    <p:extLst>
      <p:ext uri="{BB962C8B-B14F-4D97-AF65-F5344CB8AC3E}">
        <p14:creationId xmlns:p14="http://schemas.microsoft.com/office/powerpoint/2010/main" val="244252207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F9545B-3364-7D44-9F4A-48D8E594A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070" y="1963650"/>
            <a:ext cx="10642707" cy="7371736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Chiefs are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resource</a:t>
            </a:r>
          </a:p>
          <a:p>
            <a:pPr lvl="2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Amy 360.220.5404, aec1</a:t>
            </a:r>
          </a:p>
          <a:p>
            <a:pPr lvl="2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David 267.902.5981, dlam2</a:t>
            </a:r>
          </a:p>
          <a:p>
            <a:pPr lvl="2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Get to as many educational conferences as you can; HMC/VA limits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Try to watch corresponding Mayo Board review before Friday didactics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Once you start procedure call:</a:t>
            </a:r>
          </a:p>
          <a:p>
            <a:pPr lvl="1"/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You’re never alone (sonographer,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cath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fellow, attending, Year 2-3 general fellows)</a:t>
            </a:r>
          </a:p>
          <a:p>
            <a:pPr lvl="1"/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More on this in November!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6">
            <a:extLst>
              <a:ext uri="{FF2B5EF4-FFF2-40B4-BE49-F238E27FC236}">
                <a16:creationId xmlns:a16="http://schemas.microsoft.com/office/drawing/2014/main" id="{47798679-E723-B049-81A5-BDCA651B8B4A}"/>
              </a:ext>
            </a:extLst>
          </p:cNvPr>
          <p:cNvSpPr txBox="1">
            <a:spLocks/>
          </p:cNvSpPr>
          <p:nvPr/>
        </p:nvSpPr>
        <p:spPr>
          <a:xfrm>
            <a:off x="283779" y="251461"/>
            <a:ext cx="12265573" cy="1169114"/>
          </a:xfrm>
          <a:prstGeom prst="roundRect">
            <a:avLst/>
          </a:prstGeom>
          <a:ln w="9525" cap="flat" cmpd="sng" algn="ctr">
            <a:solidFill>
              <a:schemeClr val="accent1">
                <a:shade val="95000"/>
                <a:satMod val="104999"/>
              </a:schemeClr>
            </a:solidFill>
            <a:prstDash val="solid"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lvl1pPr marL="0" marR="0" indent="0" algn="ctr" defTabSz="65024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Frutiger 55 Roman"/>
                <a:ea typeface="Frutiger 55 Roman"/>
                <a:cs typeface="Frutiger 55 Roman"/>
                <a:sym typeface="Frutiger 55 Roman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Pearls</a:t>
            </a:r>
          </a:p>
        </p:txBody>
      </p:sp>
    </p:spTree>
    <p:extLst>
      <p:ext uri="{BB962C8B-B14F-4D97-AF65-F5344CB8AC3E}">
        <p14:creationId xmlns:p14="http://schemas.microsoft.com/office/powerpoint/2010/main" val="1986922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F9545B-3364-7D44-9F4A-48D8E594A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070" y="1963650"/>
            <a:ext cx="11534989" cy="6737005"/>
          </a:xfrm>
        </p:spPr>
        <p:txBody>
          <a:bodyPr>
            <a:norm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http://www.uwcardiologyfellows.org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Amy: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aec1@uw.edu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360.220.5404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David: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dlam2@uw.edu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267.902.5981</a:t>
            </a:r>
          </a:p>
        </p:txBody>
      </p:sp>
      <p:sp>
        <p:nvSpPr>
          <p:cNvPr id="4" name="Title 16">
            <a:extLst>
              <a:ext uri="{FF2B5EF4-FFF2-40B4-BE49-F238E27FC236}">
                <a16:creationId xmlns:a16="http://schemas.microsoft.com/office/drawing/2014/main" id="{47798679-E723-B049-81A5-BDCA651B8B4A}"/>
              </a:ext>
            </a:extLst>
          </p:cNvPr>
          <p:cNvSpPr txBox="1">
            <a:spLocks/>
          </p:cNvSpPr>
          <p:nvPr/>
        </p:nvSpPr>
        <p:spPr>
          <a:xfrm>
            <a:off x="283779" y="251461"/>
            <a:ext cx="12265573" cy="1169114"/>
          </a:xfrm>
          <a:prstGeom prst="roundRect">
            <a:avLst/>
          </a:prstGeom>
          <a:ln w="9525" cap="flat" cmpd="sng" algn="ctr">
            <a:solidFill>
              <a:schemeClr val="accent1">
                <a:shade val="95000"/>
                <a:satMod val="104999"/>
              </a:schemeClr>
            </a:solidFill>
            <a:prstDash val="solid"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lvl1pPr marL="0" marR="0" indent="0" algn="ctr" defTabSz="65024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Frutiger 55 Roman"/>
                <a:ea typeface="Frutiger 55 Roman"/>
                <a:cs typeface="Frutiger 55 Roman"/>
                <a:sym typeface="Frutiger 55 Roman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2655036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body" idx="1"/>
          </p:nvPr>
        </p:nvSpPr>
        <p:spPr>
          <a:xfrm>
            <a:off x="515799" y="2616614"/>
            <a:ext cx="11803867" cy="634001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559206">
              <a:spcBef>
                <a:spcPts val="900"/>
              </a:spcBef>
              <a:buSzTx/>
              <a:defRPr sz="3612"/>
            </a:pPr>
            <a:r>
              <a:rPr lang="en-US" sz="4000" dirty="0">
                <a:latin typeface="Arial" charset="0"/>
                <a:ea typeface="Arial" charset="0"/>
                <a:cs typeface="Arial" charset="0"/>
              </a:rPr>
              <a:t>Who to call on call</a:t>
            </a:r>
          </a:p>
          <a:p>
            <a:pPr defTabSz="559206">
              <a:spcBef>
                <a:spcPts val="900"/>
              </a:spcBef>
              <a:buSzTx/>
              <a:defRPr sz="3612"/>
            </a:pPr>
            <a:endParaRPr lang="en-US" sz="4000" dirty="0">
              <a:latin typeface="Arial" charset="0"/>
              <a:ea typeface="Arial" charset="0"/>
              <a:cs typeface="Arial" charset="0"/>
            </a:endParaRPr>
          </a:p>
          <a:p>
            <a:pPr defTabSz="559206">
              <a:spcBef>
                <a:spcPts val="900"/>
              </a:spcBef>
              <a:buSzTx/>
              <a:defRPr sz="3612"/>
            </a:pPr>
            <a:r>
              <a:rPr lang="en-US" sz="4000" dirty="0">
                <a:latin typeface="Arial" charset="0"/>
                <a:ea typeface="Arial" charset="0"/>
                <a:cs typeface="Arial" charset="0"/>
              </a:rPr>
              <a:t>Card A/consults</a:t>
            </a:r>
          </a:p>
          <a:p>
            <a:pPr defTabSz="559206">
              <a:spcBef>
                <a:spcPts val="900"/>
              </a:spcBef>
              <a:buSzTx/>
              <a:defRPr sz="3612"/>
            </a:pPr>
            <a:endParaRPr lang="en-US" sz="4000" dirty="0">
              <a:latin typeface="Arial" charset="0"/>
              <a:ea typeface="Arial" charset="0"/>
              <a:cs typeface="Arial" charset="0"/>
            </a:endParaRPr>
          </a:p>
          <a:p>
            <a:pPr defTabSz="559206">
              <a:spcBef>
                <a:spcPts val="900"/>
              </a:spcBef>
              <a:buSzTx/>
              <a:defRPr sz="3612"/>
            </a:pPr>
            <a:r>
              <a:rPr lang="en-US" sz="4000" dirty="0">
                <a:latin typeface="Arial" charset="0"/>
                <a:ea typeface="Arial" charset="0"/>
                <a:cs typeface="Arial" charset="0"/>
              </a:rPr>
              <a:t>Scheduling questions</a:t>
            </a:r>
          </a:p>
          <a:p>
            <a:pPr defTabSz="559206">
              <a:spcBef>
                <a:spcPts val="900"/>
              </a:spcBef>
              <a:buSzTx/>
              <a:defRPr sz="3612"/>
            </a:pPr>
            <a:endParaRPr lang="en-US" sz="4000" dirty="0">
              <a:latin typeface="Arial" charset="0"/>
              <a:ea typeface="Arial" charset="0"/>
              <a:cs typeface="Arial" charset="0"/>
            </a:endParaRPr>
          </a:p>
          <a:p>
            <a:pPr defTabSz="559206">
              <a:spcBef>
                <a:spcPts val="900"/>
              </a:spcBef>
              <a:buSzTx/>
              <a:defRPr sz="3612"/>
            </a:pPr>
            <a:r>
              <a:rPr lang="en-US" sz="4000" dirty="0">
                <a:latin typeface="Arial" charset="0"/>
                <a:ea typeface="Arial" charset="0"/>
                <a:cs typeface="Arial" charset="0"/>
              </a:rPr>
              <a:t>Procedure call</a:t>
            </a:r>
          </a:p>
          <a:p>
            <a:pPr marL="0" indent="0" defTabSz="559206">
              <a:spcBef>
                <a:spcPts val="900"/>
              </a:spcBef>
              <a:buSzTx/>
              <a:buNone/>
              <a:defRPr sz="3612"/>
            </a:pPr>
            <a:endParaRPr lang="en-US" sz="4000" dirty="0">
              <a:latin typeface="Arial" charset="0"/>
              <a:ea typeface="Arial" charset="0"/>
              <a:cs typeface="Arial" charset="0"/>
            </a:endParaRPr>
          </a:p>
          <a:p>
            <a:pPr defTabSz="559206">
              <a:spcBef>
                <a:spcPts val="900"/>
              </a:spcBef>
              <a:buSzTx/>
              <a:defRPr sz="3612"/>
            </a:pPr>
            <a:r>
              <a:rPr lang="en-US" sz="4000" dirty="0">
                <a:latin typeface="Arial" charset="0"/>
                <a:ea typeface="Arial" charset="0"/>
                <a:cs typeface="Arial" charset="0"/>
              </a:rPr>
              <a:t>Pearls</a:t>
            </a:r>
          </a:p>
          <a:p>
            <a:pPr defTabSz="559206">
              <a:spcBef>
                <a:spcPts val="900"/>
              </a:spcBef>
              <a:buSzTx/>
              <a:defRPr sz="3612"/>
            </a:pPr>
            <a:endParaRPr lang="en-US" sz="4000" dirty="0">
              <a:latin typeface="Arial" charset="0"/>
              <a:ea typeface="Arial" charset="0"/>
              <a:cs typeface="Arial" charset="0"/>
            </a:endParaRPr>
          </a:p>
          <a:p>
            <a:pPr defTabSz="559206">
              <a:spcBef>
                <a:spcPts val="900"/>
              </a:spcBef>
              <a:buSzTx/>
              <a:defRPr sz="3612"/>
            </a:pPr>
            <a:endParaRPr lang="en-US" sz="4000" dirty="0">
              <a:latin typeface="Arial" charset="0"/>
              <a:ea typeface="Arial" charset="0"/>
              <a:cs typeface="Arial" charset="0"/>
            </a:endParaRPr>
          </a:p>
          <a:p>
            <a:pPr defTabSz="559206">
              <a:spcBef>
                <a:spcPts val="900"/>
              </a:spcBef>
              <a:buSzTx/>
              <a:defRPr sz="3612"/>
            </a:pPr>
            <a:endParaRPr lang="en-US" sz="4000" dirty="0">
              <a:latin typeface="Arial" charset="0"/>
              <a:ea typeface="Arial" charset="0"/>
              <a:cs typeface="Arial" charset="0"/>
            </a:endParaRPr>
          </a:p>
          <a:p>
            <a:pPr defTabSz="559206">
              <a:spcBef>
                <a:spcPts val="900"/>
              </a:spcBef>
              <a:buSzTx/>
              <a:defRPr sz="3612"/>
            </a:pPr>
            <a:endParaRPr sz="4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itle 16">
            <a:extLst>
              <a:ext uri="{FF2B5EF4-FFF2-40B4-BE49-F238E27FC236}">
                <a16:creationId xmlns:a16="http://schemas.microsoft.com/office/drawing/2014/main" id="{85D280A1-4B90-E744-BAD4-69014724446A}"/>
              </a:ext>
            </a:extLst>
          </p:cNvPr>
          <p:cNvSpPr txBox="1">
            <a:spLocks/>
          </p:cNvSpPr>
          <p:nvPr/>
        </p:nvSpPr>
        <p:spPr>
          <a:xfrm>
            <a:off x="570830" y="251460"/>
            <a:ext cx="11751558" cy="1169114"/>
          </a:xfrm>
          <a:prstGeom prst="roundRect">
            <a:avLst/>
          </a:prstGeom>
          <a:ln w="9525" cap="flat" cmpd="sng" algn="ctr">
            <a:solidFill>
              <a:schemeClr val="accent1">
                <a:shade val="95000"/>
                <a:satMod val="104999"/>
              </a:schemeClr>
            </a:solidFill>
            <a:prstDash val="solid"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lvl1pPr marL="0" marR="0" indent="0" algn="ctr" defTabSz="65024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Frutiger 55 Roman"/>
                <a:ea typeface="Frutiger 55 Roman"/>
                <a:cs typeface="Frutiger 55 Roman"/>
                <a:sym typeface="Frutiger 55 Roman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065419203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74BEE4-CA2C-CB46-BF83-3A4A466E0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609" y="1420574"/>
            <a:ext cx="12889191" cy="8122460"/>
          </a:xfrm>
        </p:spPr>
        <p:txBody>
          <a:bodyPr>
            <a:norm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 card A fellow per block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M, W, F and some weekends, 8a-8p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T/Th – UW echo 1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year covers 5p-8p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Weekdays 5p-8p + Weekends 8a-8p =</a:t>
            </a: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card A + general consults</a:t>
            </a:r>
          </a:p>
        </p:txBody>
      </p:sp>
      <p:sp>
        <p:nvSpPr>
          <p:cNvPr id="4" name="Title 16">
            <a:extLst>
              <a:ext uri="{FF2B5EF4-FFF2-40B4-BE49-F238E27FC236}">
                <a16:creationId xmlns:a16="http://schemas.microsoft.com/office/drawing/2014/main" id="{9D4FA574-ACD1-AE4B-AFEA-2CD1A97A8B06}"/>
              </a:ext>
            </a:extLst>
          </p:cNvPr>
          <p:cNvSpPr txBox="1">
            <a:spLocks/>
          </p:cNvSpPr>
          <p:nvPr/>
        </p:nvSpPr>
        <p:spPr>
          <a:xfrm>
            <a:off x="570830" y="251460"/>
            <a:ext cx="11751558" cy="1169114"/>
          </a:xfrm>
          <a:prstGeom prst="roundRect">
            <a:avLst/>
          </a:prstGeom>
          <a:ln w="9525" cap="flat" cmpd="sng" algn="ctr">
            <a:solidFill>
              <a:schemeClr val="accent1">
                <a:shade val="95000"/>
                <a:satMod val="104999"/>
              </a:schemeClr>
            </a:solidFill>
            <a:prstDash val="solid"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lvl1pPr marL="0" marR="0" indent="0" algn="ctr" defTabSz="65024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Frutiger 55 Roman"/>
                <a:ea typeface="Frutiger 55 Roman"/>
                <a:cs typeface="Frutiger 55 Roman"/>
                <a:sym typeface="Frutiger 55 Roman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Cardiology A</a:t>
            </a:r>
          </a:p>
        </p:txBody>
      </p:sp>
    </p:spTree>
    <p:extLst>
      <p:ext uri="{BB962C8B-B14F-4D97-AF65-F5344CB8AC3E}">
        <p14:creationId xmlns:p14="http://schemas.microsoft.com/office/powerpoint/2010/main" val="172109312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74BEE4-CA2C-CB46-BF83-3A4A466E0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610" y="1420573"/>
            <a:ext cx="12048038" cy="8574031"/>
          </a:xfrm>
        </p:spPr>
        <p:txBody>
          <a:bodyPr>
            <a:normAutofit fontScale="77500" lnSpcReduction="20000"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Responsibilities:</a:t>
            </a:r>
          </a:p>
          <a:p>
            <a:endParaRPr lang="en-US" sz="4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Team: attending, 1 fellow, residents, 1 intern</a:t>
            </a:r>
          </a:p>
          <a:p>
            <a:pPr lvl="1"/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Supervise team</a:t>
            </a:r>
          </a:p>
          <a:p>
            <a:pPr lvl="1"/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Supervise admissions</a:t>
            </a:r>
          </a:p>
          <a:p>
            <a:pPr lvl="1"/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Supervise hand offs </a:t>
            </a:r>
          </a:p>
          <a:p>
            <a:pPr lvl="1"/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See, staff consults 5p-8p*, communicate to team</a:t>
            </a:r>
          </a:p>
          <a:p>
            <a:pPr lvl="1"/>
            <a:r>
              <a:rPr lang="en-US" sz="4600" dirty="0">
                <a:latin typeface="Arial" panose="020B0604020202020204" pitchFamily="34" charset="0"/>
                <a:cs typeface="Arial" panose="020B0604020202020204" pitchFamily="34" charset="0"/>
              </a:rPr>
              <a:t>Learn beyond patient care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*in the beginning (and arguably throughout) discuss with an attending (card A attending on call)</a:t>
            </a:r>
          </a:p>
          <a:p>
            <a:pPr marL="457200" lvl="1" indent="0">
              <a:buNone/>
            </a:pP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see a consult after hours, 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COMMUNICATE</a:t>
            </a: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457200" lvl="1" indent="0">
              <a:buNone/>
            </a:pP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- email/text fellow on days</a:t>
            </a:r>
          </a:p>
          <a:p>
            <a:pPr marL="457200" lvl="1" indent="0">
              <a:buNone/>
            </a:pPr>
            <a:r>
              <a:rPr lang="en-US" sz="3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- add to the General Consults Orca list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6">
            <a:extLst>
              <a:ext uri="{FF2B5EF4-FFF2-40B4-BE49-F238E27FC236}">
                <a16:creationId xmlns:a16="http://schemas.microsoft.com/office/drawing/2014/main" id="{9D4FA574-ACD1-AE4B-AFEA-2CD1A97A8B06}"/>
              </a:ext>
            </a:extLst>
          </p:cNvPr>
          <p:cNvSpPr txBox="1">
            <a:spLocks/>
          </p:cNvSpPr>
          <p:nvPr/>
        </p:nvSpPr>
        <p:spPr>
          <a:xfrm>
            <a:off x="570830" y="251460"/>
            <a:ext cx="11751558" cy="1169114"/>
          </a:xfrm>
          <a:prstGeom prst="roundRect">
            <a:avLst/>
          </a:prstGeom>
          <a:ln w="9525" cap="flat" cmpd="sng" algn="ctr">
            <a:solidFill>
              <a:schemeClr val="accent1">
                <a:shade val="95000"/>
                <a:satMod val="104999"/>
              </a:schemeClr>
            </a:solidFill>
            <a:prstDash val="solid"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lvl1pPr marL="0" marR="0" indent="0" algn="ctr" defTabSz="65024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Frutiger 55 Roman"/>
                <a:ea typeface="Frutiger 55 Roman"/>
                <a:cs typeface="Frutiger 55 Roman"/>
                <a:sym typeface="Frutiger 55 Roman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Cardiology A</a:t>
            </a:r>
          </a:p>
        </p:txBody>
      </p:sp>
    </p:spTree>
    <p:extLst>
      <p:ext uri="{BB962C8B-B14F-4D97-AF65-F5344CB8AC3E}">
        <p14:creationId xmlns:p14="http://schemas.microsoft.com/office/powerpoint/2010/main" val="372551582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74BEE4-CA2C-CB46-BF83-3A4A466E0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609" y="1420574"/>
            <a:ext cx="12889191" cy="8122460"/>
          </a:xfrm>
        </p:spPr>
        <p:txBody>
          <a:bodyPr>
            <a:norm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Gone for the month of July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Overflow service for straightforward general cardiology admissions (or sometimes not) – NSTEMI, new AF with RVR,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6">
            <a:extLst>
              <a:ext uri="{FF2B5EF4-FFF2-40B4-BE49-F238E27FC236}">
                <a16:creationId xmlns:a16="http://schemas.microsoft.com/office/drawing/2014/main" id="{9D4FA574-ACD1-AE4B-AFEA-2CD1A97A8B06}"/>
              </a:ext>
            </a:extLst>
          </p:cNvPr>
          <p:cNvSpPr txBox="1">
            <a:spLocks/>
          </p:cNvSpPr>
          <p:nvPr/>
        </p:nvSpPr>
        <p:spPr>
          <a:xfrm>
            <a:off x="570830" y="251460"/>
            <a:ext cx="11751558" cy="1169114"/>
          </a:xfrm>
          <a:prstGeom prst="roundRect">
            <a:avLst/>
          </a:prstGeom>
          <a:ln w="9525" cap="flat" cmpd="sng" algn="ctr">
            <a:solidFill>
              <a:schemeClr val="accent1">
                <a:shade val="95000"/>
                <a:satMod val="104999"/>
              </a:schemeClr>
            </a:solidFill>
            <a:prstDash val="solid"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lvl1pPr marL="0" marR="0" indent="0" algn="ctr" defTabSz="65024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Frutiger 55 Roman"/>
                <a:ea typeface="Frutiger 55 Roman"/>
                <a:cs typeface="Frutiger 55 Roman"/>
                <a:sym typeface="Frutiger 55 Roman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Cardiology C</a:t>
            </a:r>
          </a:p>
        </p:txBody>
      </p:sp>
    </p:spTree>
    <p:extLst>
      <p:ext uri="{BB962C8B-B14F-4D97-AF65-F5344CB8AC3E}">
        <p14:creationId xmlns:p14="http://schemas.microsoft.com/office/powerpoint/2010/main" val="49639289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6"/>
          <p:cNvSpPr txBox="1">
            <a:spLocks/>
          </p:cNvSpPr>
          <p:nvPr/>
        </p:nvSpPr>
        <p:spPr>
          <a:xfrm>
            <a:off x="570830" y="251460"/>
            <a:ext cx="11751558" cy="1169114"/>
          </a:xfrm>
          <a:prstGeom prst="roundRect">
            <a:avLst/>
          </a:prstGeom>
          <a:ln w="9525" cap="flat" cmpd="sng" algn="ctr">
            <a:solidFill>
              <a:schemeClr val="accent1">
                <a:shade val="95000"/>
                <a:satMod val="104999"/>
              </a:schemeClr>
            </a:solidFill>
            <a:prstDash val="solid"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lvl1pPr marL="0" marR="0" indent="0" algn="ctr" defTabSz="65024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Frutiger 55 Roman"/>
                <a:ea typeface="Frutiger 55 Roman"/>
                <a:cs typeface="Frutiger 55 Roman"/>
                <a:sym typeface="Frutiger 55 Roman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Wait? Am I on call?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DEF0855-5E41-5C49-A01D-82555454A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0830" y="2429509"/>
            <a:ext cx="11534989" cy="611180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Consult UW med hub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Call the operator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Call / text / email Amy (360-220-5404), aec1</a:t>
            </a:r>
          </a:p>
        </p:txBody>
      </p:sp>
    </p:spTree>
    <p:extLst>
      <p:ext uri="{BB962C8B-B14F-4D97-AF65-F5344CB8AC3E}">
        <p14:creationId xmlns:p14="http://schemas.microsoft.com/office/powerpoint/2010/main" val="1606511701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6">
            <a:extLst>
              <a:ext uri="{FF2B5EF4-FFF2-40B4-BE49-F238E27FC236}">
                <a16:creationId xmlns:a16="http://schemas.microsoft.com/office/drawing/2014/main" id="{44B51899-C7FD-9C43-BB08-41A08DF2F2D0}"/>
              </a:ext>
            </a:extLst>
          </p:cNvPr>
          <p:cNvSpPr txBox="1">
            <a:spLocks/>
          </p:cNvSpPr>
          <p:nvPr/>
        </p:nvSpPr>
        <p:spPr>
          <a:xfrm>
            <a:off x="393278" y="257426"/>
            <a:ext cx="12048911" cy="1264709"/>
          </a:xfrm>
          <a:prstGeom prst="roundRect">
            <a:avLst/>
          </a:prstGeom>
          <a:ln w="9525" cap="flat" cmpd="sng" algn="ctr">
            <a:solidFill>
              <a:schemeClr val="accent1">
                <a:shade val="95000"/>
                <a:satMod val="104999"/>
              </a:schemeClr>
            </a:solidFill>
            <a:prstDash val="solid"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lvl1pPr marL="0" marR="0" indent="0" algn="ctr" defTabSz="65024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Frutiger 55 Roman"/>
                <a:ea typeface="Frutiger 55 Roman"/>
                <a:cs typeface="Frutiger 55 Roman"/>
                <a:sym typeface="Frutiger 55 Roman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Changing call</a:t>
            </a:r>
          </a:p>
          <a:p>
            <a:pPr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8C02A32C-A686-9848-9DDD-D36EFC5F6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0830" y="2429509"/>
            <a:ext cx="11534989" cy="691451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Sick, emergency,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Don’t be a martyr!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Call one of us (Cheney, Lam, Freeman)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Fill out the google form</a:t>
            </a: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If &lt;1-2 days, contact operators</a:t>
            </a:r>
          </a:p>
        </p:txBody>
      </p:sp>
    </p:spTree>
    <p:extLst>
      <p:ext uri="{BB962C8B-B14F-4D97-AF65-F5344CB8AC3E}">
        <p14:creationId xmlns:p14="http://schemas.microsoft.com/office/powerpoint/2010/main" val="16657077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B23CB-F2E1-7E47-BD16-81CBAF34E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B7DF05-7237-3F4C-BE01-3553D21C94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19039C-9D1D-1841-8DF7-FBB22CE4D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3" y="349089"/>
            <a:ext cx="13004800" cy="74033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CF2036-BF3F-1445-8E0D-83A2CA829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43" y="1524008"/>
            <a:ext cx="13004800" cy="7538336"/>
          </a:xfrm>
          <a:prstGeom prst="rect">
            <a:avLst/>
          </a:prstGeom>
        </p:spPr>
      </p:pic>
      <p:sp>
        <p:nvSpPr>
          <p:cNvPr id="8" name="Donut 7">
            <a:extLst>
              <a:ext uri="{FF2B5EF4-FFF2-40B4-BE49-F238E27FC236}">
                <a16:creationId xmlns:a16="http://schemas.microsoft.com/office/drawing/2014/main" id="{8DE26CBE-CAC2-0E4D-903F-E2299C39AC46}"/>
              </a:ext>
            </a:extLst>
          </p:cNvPr>
          <p:cNvSpPr/>
          <p:nvPr/>
        </p:nvSpPr>
        <p:spPr>
          <a:xfrm>
            <a:off x="2615609" y="3474072"/>
            <a:ext cx="2615609" cy="1480699"/>
          </a:xfrm>
          <a:prstGeom prst="donut">
            <a:avLst>
              <a:gd name="adj" fmla="val 9189"/>
            </a:avLst>
          </a:prstGeom>
          <a:solidFill>
            <a:srgbClr val="FF0000"/>
          </a:solidFill>
          <a:ln w="127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7F83A4-015B-BA4E-8328-6C474CD63493}"/>
              </a:ext>
            </a:extLst>
          </p:cNvPr>
          <p:cNvSpPr/>
          <p:nvPr/>
        </p:nvSpPr>
        <p:spPr>
          <a:xfrm>
            <a:off x="2882997" y="8367137"/>
            <a:ext cx="7473115" cy="121874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3D4646-7548-5B4D-BC46-2A5A07D393BD}"/>
              </a:ext>
            </a:extLst>
          </p:cNvPr>
          <p:cNvSpPr txBox="1"/>
          <p:nvPr/>
        </p:nvSpPr>
        <p:spPr>
          <a:xfrm>
            <a:off x="3359888" y="8625568"/>
            <a:ext cx="6443331" cy="653521"/>
          </a:xfrm>
          <a:prstGeom prst="rect">
            <a:avLst/>
          </a:prstGeom>
          <a:noFill/>
          <a:ln w="127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Updates will be complete soon</a:t>
            </a:r>
          </a:p>
        </p:txBody>
      </p:sp>
    </p:spTree>
    <p:extLst>
      <p:ext uri="{BB962C8B-B14F-4D97-AF65-F5344CB8AC3E}">
        <p14:creationId xmlns:p14="http://schemas.microsoft.com/office/powerpoint/2010/main" val="3025922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6DD2B2-1F41-2542-9E38-C9710C537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238" y="2411818"/>
            <a:ext cx="11534989" cy="69873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 until after Thanksgiving</a:t>
            </a:r>
          </a:p>
          <a:p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Responsibilities: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2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Echo at UW/HMC</a:t>
            </a:r>
          </a:p>
          <a:p>
            <a:pPr lvl="2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STEMI*/urgent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cath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UW/HMC</a:t>
            </a:r>
          </a:p>
          <a:p>
            <a:pPr lvl="2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Consults at UWMC (8p-8a)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Take/pass an open book echo test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Have had at least 1 month of echo/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cath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6">
            <a:extLst>
              <a:ext uri="{FF2B5EF4-FFF2-40B4-BE49-F238E27FC236}">
                <a16:creationId xmlns:a16="http://schemas.microsoft.com/office/drawing/2014/main" id="{B4E1C381-772C-4342-86BC-1C88980895EE}"/>
              </a:ext>
            </a:extLst>
          </p:cNvPr>
          <p:cNvSpPr txBox="1">
            <a:spLocks/>
          </p:cNvSpPr>
          <p:nvPr/>
        </p:nvSpPr>
        <p:spPr>
          <a:xfrm>
            <a:off x="393278" y="257426"/>
            <a:ext cx="12048911" cy="1264709"/>
          </a:xfrm>
          <a:prstGeom prst="roundRect">
            <a:avLst/>
          </a:prstGeom>
          <a:ln w="9525" cap="flat" cmpd="sng" algn="ctr">
            <a:solidFill>
              <a:schemeClr val="accent1">
                <a:shade val="95000"/>
                <a:satMod val="104999"/>
              </a:schemeClr>
            </a:solidFill>
            <a:prstDash val="solid"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lvl1pPr marL="0" marR="0" indent="0" algn="ctr" defTabSz="65024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2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Frutiger 55 Roman"/>
                <a:ea typeface="Frutiger 55 Roman"/>
                <a:cs typeface="Frutiger 55 Roman"/>
                <a:sym typeface="Frutiger 55 Roman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chemeClr val="dk1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hangingPunct="1"/>
            <a:r>
              <a:rPr lang="en-US" dirty="0">
                <a:latin typeface="Arial" charset="0"/>
                <a:ea typeface="Arial" charset="0"/>
                <a:cs typeface="Arial" charset="0"/>
              </a:rPr>
              <a:t>Procedure Call</a:t>
            </a:r>
          </a:p>
          <a:p>
            <a:pPr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B07809-E1D9-9C4E-818D-8046B105E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481" y="139902"/>
            <a:ext cx="1707811" cy="161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460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15889</TotalTime>
  <Words>664</Words>
  <Application>Microsoft Macintosh PowerPoint</Application>
  <PresentationFormat>Custom</PresentationFormat>
  <Paragraphs>151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Frutiger 55 Roman</vt:lpstr>
      <vt:lpstr>Helvetica Light</vt:lpstr>
      <vt:lpstr>Helvetica Neue</vt:lpstr>
      <vt:lpstr>Wingdings</vt:lpstr>
      <vt:lpstr>White</vt:lpstr>
      <vt:lpstr>Who to Call on Call (and other helpful tips)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Cardiology Case Conference  Amy Cheney, MD 12/13/17</dc:title>
  <cp:lastModifiedBy>Microsoft Office User</cp:lastModifiedBy>
  <cp:revision>314</cp:revision>
  <dcterms:modified xsi:type="dcterms:W3CDTF">2018-07-05T20:36:15Z</dcterms:modified>
</cp:coreProperties>
</file>