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28"/>
  </p:notesMasterIdLst>
  <p:sldIdLst>
    <p:sldId id="259" r:id="rId3"/>
    <p:sldId id="287" r:id="rId4"/>
    <p:sldId id="270" r:id="rId5"/>
    <p:sldId id="266" r:id="rId6"/>
    <p:sldId id="265" r:id="rId7"/>
    <p:sldId id="268" r:id="rId8"/>
    <p:sldId id="281" r:id="rId9"/>
    <p:sldId id="269" r:id="rId10"/>
    <p:sldId id="280" r:id="rId11"/>
    <p:sldId id="285" r:id="rId12"/>
    <p:sldId id="271" r:id="rId13"/>
    <p:sldId id="277" r:id="rId14"/>
    <p:sldId id="272" r:id="rId15"/>
    <p:sldId id="273" r:id="rId16"/>
    <p:sldId id="274" r:id="rId17"/>
    <p:sldId id="275" r:id="rId18"/>
    <p:sldId id="289" r:id="rId19"/>
    <p:sldId id="290" r:id="rId20"/>
    <p:sldId id="276" r:id="rId21"/>
    <p:sldId id="288" r:id="rId22"/>
    <p:sldId id="283" r:id="rId23"/>
    <p:sldId id="284" r:id="rId24"/>
    <p:sldId id="278" r:id="rId25"/>
    <p:sldId id="279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E8E3D3"/>
    <a:srgbClr val="4B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5" autoAdjust="0"/>
    <p:restoredTop sz="91493"/>
  </p:normalViewPr>
  <p:slideViewPr>
    <p:cSldViewPr snapToGrid="0" snapToObjects="1" showGuides="1">
      <p:cViewPr>
        <p:scale>
          <a:sx n="92" d="100"/>
          <a:sy n="92" d="100"/>
        </p:scale>
        <p:origin x="1008" y="-120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8479C-5C37-904D-A6CE-EFFC379D13E7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285B3-529E-2142-91B0-95B2CD8D2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2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85B3-529E-2142-91B0-95B2CD8D29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85B3-529E-2142-91B0-95B2CD8D29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3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Calibri Regular" charset="0"/>
                <a:cs typeface="Calibri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vimeo.com/218696610" TargetMode="External"/><Relationship Id="rId3" Type="http://schemas.openxmlformats.org/officeDocument/2006/relationships/hyperlink" Target="https://vimeo.com/218696335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AprilS@cardiology.washington.edu" TargetMode="External"/><Relationship Id="rId4" Type="http://schemas.openxmlformats.org/officeDocument/2006/relationships/hyperlink" Target="mailto:sbeaty@uw.edu" TargetMode="External"/><Relationship Id="rId5" Type="http://schemas.openxmlformats.org/officeDocument/2006/relationships/hyperlink" Target="mailto:Lb4@uw.edu" TargetMode="External"/><Relationship Id="rId6" Type="http://schemas.openxmlformats.org/officeDocument/2006/relationships/hyperlink" Target="mailto:Paquetr@uw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minamie@cardiology.washington.edu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occam.uwmedicine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uwcardiologyfellow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1167124"/>
            <a:ext cx="7951382" cy="264175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j-lt"/>
              </a:rPr>
              <a:t>Welcome to Cardiology B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Advanced Heart Failure and Cardiac Transplantation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The Role of Residents on Cardiology 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7178" y="1714098"/>
            <a:ext cx="8196210" cy="4015497"/>
          </a:xfrm>
        </p:spPr>
        <p:txBody>
          <a:bodyPr/>
          <a:lstStyle/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Residents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choose Cardiology B as an elective </a:t>
            </a:r>
            <a:endParaRPr lang="en-US" sz="2800" b="0" dirty="0" smtClean="0">
              <a:solidFill>
                <a:schemeClr val="tx1"/>
              </a:solidFill>
              <a:latin typeface="+mn-lt"/>
            </a:endParaRPr>
          </a:p>
          <a:p>
            <a:pPr defTabSz="914400">
              <a:spcBef>
                <a:spcPts val="400"/>
              </a:spcBef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Residents assume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primary care of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patients </a:t>
            </a:r>
          </a:p>
          <a:p>
            <a:pPr defTabSz="914400">
              <a:spcBef>
                <a:spcPts val="400"/>
              </a:spcBef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Whenever possible, Residents will be assigned patients who offer a good learning experience of advanced heart failure or transplant.</a:t>
            </a:r>
          </a:p>
          <a:p>
            <a:pPr defTabSz="914400">
              <a:spcBef>
                <a:spcPts val="400"/>
              </a:spcBef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Residents should not be assigned fresh post transplant patients until they are familiar with the transplant process and protocols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Daily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8749" y="1644128"/>
            <a:ext cx="8076956" cy="4651375"/>
          </a:xfrm>
        </p:spPr>
        <p:txBody>
          <a:bodyPr/>
          <a:lstStyle/>
          <a:p>
            <a:pPr marL="0" indent="0">
              <a:buNone/>
            </a:pPr>
            <a:r>
              <a:rPr lang="en-US" sz="2200" b="0" dirty="0" smtClean="0">
                <a:solidFill>
                  <a:schemeClr val="tx1"/>
                </a:solidFill>
                <a:latin typeface="+mn-lt"/>
                <a:cs typeface="+mj-cs"/>
              </a:rPr>
              <a:t>8:00a		Obtain sign out from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  <a:cs typeface="+mj-cs"/>
              </a:rPr>
              <a:t>nocturnist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  <a:cs typeface="+mj-cs"/>
              </a:rPr>
              <a:t> in room 5121 on 5NE</a:t>
            </a:r>
          </a:p>
          <a:p>
            <a:pPr marL="0" indent="0">
              <a:buNone/>
            </a:pPr>
            <a:r>
              <a:rPr lang="en-US" sz="2200" b="0" dirty="0" smtClean="0">
                <a:solidFill>
                  <a:schemeClr val="tx1"/>
                </a:solidFill>
                <a:latin typeface="+mn-lt"/>
                <a:cs typeface="+mj-cs"/>
              </a:rPr>
              <a:t>8:00–9:00a	Pre-round on patients</a:t>
            </a:r>
          </a:p>
          <a:p>
            <a:pPr marL="0" indent="0">
              <a:buNone/>
            </a:pPr>
            <a:r>
              <a:rPr lang="en-US" sz="2200" b="0" dirty="0" smtClean="0">
                <a:solidFill>
                  <a:schemeClr val="tx1"/>
                </a:solidFill>
                <a:latin typeface="+mn-lt"/>
                <a:cs typeface="+mj-cs"/>
              </a:rPr>
              <a:t>9:00</a:t>
            </a:r>
            <a:r>
              <a:rPr lang="en-US" sz="2200" b="0" dirty="0">
                <a:solidFill>
                  <a:schemeClr val="tx1"/>
                </a:solidFill>
                <a:latin typeface="+mn-lt"/>
              </a:rPr>
              <a:t>–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  <a:cs typeface="+mj-cs"/>
              </a:rPr>
              <a:t>9:05a	Conduct Daily Brief</a:t>
            </a:r>
          </a:p>
          <a:p>
            <a:pPr lvl="3">
              <a:buFont typeface="Calibri" panose="020F0502020204030204" pitchFamily="34" charset="0"/>
              <a:buChar char="–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  <a:cs typeface="+mj-cs"/>
              </a:rPr>
              <a:t>Brief format (5 min total)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  <a:cs typeface="+mj-cs"/>
              </a:rPr>
              <a:t>Sick patients needing immediate attention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  <a:cs typeface="+mj-cs"/>
              </a:rPr>
              <a:t>Patients going for procedures today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  <a:cs typeface="+mj-cs"/>
              </a:rPr>
              <a:t>Patients potentially discharging today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  <a:cs typeface="+mj-cs"/>
              </a:rPr>
              <a:t>Staffing for the day </a:t>
            </a:r>
            <a:r>
              <a:rPr lang="mr-IN" sz="2000" b="0" dirty="0" smtClean="0">
                <a:solidFill>
                  <a:schemeClr val="tx1"/>
                </a:solidFill>
                <a:latin typeface="+mn-lt"/>
                <a:cs typeface="+mj-cs"/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cs typeface="+mj-cs"/>
              </a:rPr>
              <a:t> meetings, attending seeing patients in clinic, set a time for “running the list” in the afternoon</a:t>
            </a:r>
          </a:p>
          <a:p>
            <a:pPr marL="1371600" indent="-1371600">
              <a:buNone/>
            </a:pPr>
            <a:r>
              <a:rPr lang="en-US" sz="2000" b="0" dirty="0" smtClean="0">
                <a:solidFill>
                  <a:schemeClr val="tx1"/>
                </a:solidFill>
                <a:latin typeface="+mn-lt"/>
                <a:cs typeface="+mj-cs"/>
              </a:rPr>
              <a:t>9:05a</a:t>
            </a:r>
            <a:r>
              <a:rPr lang="en-US" b="0" dirty="0" smtClean="0">
                <a:solidFill>
                  <a:schemeClr val="tx1"/>
                </a:solidFill>
                <a:latin typeface="+mn-lt"/>
                <a:cs typeface="+mj-cs"/>
              </a:rPr>
              <a:t>	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  <a:cs typeface="+mj-cs"/>
              </a:rPr>
              <a:t>Interprofessional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  <a:cs typeface="+mj-cs"/>
              </a:rPr>
              <a:t> bedside rounds.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+mj-cs"/>
              </a:rPr>
              <a:t>Every patient, every day, 7 days a week. 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  <a:cs typeface="+mj-cs"/>
              </a:rPr>
              <a:t>Goal 10min or less per patient</a:t>
            </a:r>
          </a:p>
        </p:txBody>
      </p:sp>
    </p:spTree>
    <p:extLst>
      <p:ext uri="{BB962C8B-B14F-4D97-AF65-F5344CB8AC3E}">
        <p14:creationId xmlns:p14="http://schemas.microsoft.com/office/powerpoint/2010/main" val="8536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Daily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2227" y="1736725"/>
            <a:ext cx="8196210" cy="4015497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11:30a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	Conduct daily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care of patients, discharges, notes,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				transfers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admits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1:00p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	Participate in brief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between CCU, Cards A, Cards B,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				and MCS in 5121 (</a:t>
            </a:r>
            <a:r>
              <a:rPr lang="en-US" b="0" dirty="0" err="1">
                <a:solidFill>
                  <a:schemeClr val="tx1"/>
                </a:solidFill>
                <a:latin typeface="+mn-lt"/>
              </a:rPr>
              <a:t>A</a:t>
            </a:r>
            <a:r>
              <a:rPr lang="en-US" b="0" dirty="0" err="1" smtClean="0">
                <a:solidFill>
                  <a:schemeClr val="tx1"/>
                </a:solidFill>
                <a:latin typeface="+mn-lt"/>
              </a:rPr>
              <a:t>ttendings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Fellows/APPs attend 				the meeting)</a:t>
            </a:r>
            <a:endParaRPr lang="en-US" b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4:30p</a:t>
            </a:r>
            <a:r>
              <a:rPr lang="en-US" sz="2000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	Run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the list with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Attending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set the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board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for the 			following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day</a:t>
            </a:r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8:00p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		Conduct sign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out to </a:t>
            </a:r>
            <a:r>
              <a:rPr lang="en-US" b="0" dirty="0" err="1">
                <a:solidFill>
                  <a:schemeClr val="tx1"/>
                </a:solidFill>
                <a:latin typeface="+mn-lt"/>
              </a:rPr>
              <a:t>nocturnist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b="0" dirty="0">
                <a:solidFill>
                  <a:schemeClr val="tx1"/>
                </a:solidFill>
                <a:latin typeface="+mn-lt"/>
              </a:rPr>
              <a:t>	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24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9671" y="397669"/>
            <a:ext cx="8184662" cy="4597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Cardiology Conferences Schedule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numCol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738077"/>
              </p:ext>
            </p:extLst>
          </p:nvPr>
        </p:nvGraphicFramePr>
        <p:xfrm>
          <a:off x="0" y="963547"/>
          <a:ext cx="9144004" cy="563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04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2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Time/Date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7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Heart Transplant</a:t>
                      </a:r>
                      <a:r>
                        <a:rPr lang="en-US" sz="1600" baseline="0" dirty="0" smtClean="0"/>
                        <a:t> Work up Huddle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Monday 2pm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EE424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CCU fellow</a:t>
                      </a:r>
                      <a:r>
                        <a:rPr lang="en-US" sz="1600" baseline="0" dirty="0" smtClean="0"/>
                        <a:t> or Heart Failure fellow meet w/OP clinic staff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4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Cardiology APP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Tuesday 1–2pm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NN202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Cardiology APPs</a:t>
                      </a:r>
                    </a:p>
                    <a:p>
                      <a:r>
                        <a:rPr lang="en-US" sz="1600" baseline="0" dirty="0" smtClean="0"/>
                        <a:t>L. </a:t>
                      </a:r>
                      <a:r>
                        <a:rPr lang="en-US" sz="1600" baseline="0" dirty="0" err="1" smtClean="0"/>
                        <a:t>Soine</a:t>
                      </a:r>
                      <a:r>
                        <a:rPr lang="en-US" sz="1600" baseline="0" dirty="0" smtClean="0"/>
                        <a:t>, Lead Cards APP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18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Cards B APP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Tuesday 12–1pm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Cards B APPs, E.</a:t>
                      </a:r>
                      <a:r>
                        <a:rPr lang="en-US" sz="1600" baseline="0" dirty="0" smtClean="0"/>
                        <a:t> Minami, L. </a:t>
                      </a:r>
                      <a:r>
                        <a:rPr lang="en-US" sz="1600" baseline="0" dirty="0" err="1" smtClean="0"/>
                        <a:t>Soine</a:t>
                      </a:r>
                      <a:r>
                        <a:rPr lang="en-US" sz="1600" baseline="0" dirty="0" smtClean="0"/>
                        <a:t>, D. </a:t>
                      </a:r>
                      <a:r>
                        <a:rPr lang="en-US" sz="1600" baseline="0" dirty="0" err="1" smtClean="0"/>
                        <a:t>Fishbein</a:t>
                      </a:r>
                      <a:endParaRPr lang="en-US" sz="1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Daily</a:t>
                      </a:r>
                      <a:r>
                        <a:rPr lang="en-US" sz="1600" baseline="0" dirty="0" smtClean="0"/>
                        <a:t> Multiservice Brief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1pm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Cards B work room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CCU, Cards</a:t>
                      </a:r>
                      <a:r>
                        <a:rPr lang="en-US" sz="1600" baseline="0" dirty="0" smtClean="0"/>
                        <a:t> A, Cards B, MCS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Conference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Wednesday 7:30–8:30am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RR134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Cardiology, CT Surgery, Cardiac</a:t>
                      </a:r>
                      <a:r>
                        <a:rPr lang="en-US" sz="1600" baseline="0" dirty="0" smtClean="0"/>
                        <a:t> Anesthesia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51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ARNP Council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Wednesday 12–1pm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BB393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Facilitated by Kathie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Errico</a:t>
                      </a:r>
                      <a:r>
                        <a:rPr lang="en-US" sz="1600" baseline="0" dirty="0" smtClean="0"/>
                        <a:t>, Chief ARNP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3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Transplant</a:t>
                      </a:r>
                      <a:r>
                        <a:rPr lang="en-US" sz="1600" baseline="0" dirty="0" smtClean="0"/>
                        <a:t> Selection Committee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Thursday 8–9:30am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E202/AA115K/RR110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AHF</a:t>
                      </a:r>
                      <a:r>
                        <a:rPr lang="en-US" sz="1600" baseline="0" dirty="0" smtClean="0"/>
                        <a:t> and CT surgery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754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Cardiology Grand 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Friday</a:t>
                      </a:r>
                      <a:r>
                        <a:rPr lang="en-US" sz="1600" baseline="0" dirty="0" smtClean="0"/>
                        <a:t> 7:30</a:t>
                      </a:r>
                      <a:r>
                        <a:rPr lang="en-US" sz="1600" dirty="0" smtClean="0"/>
                        <a:t>–</a:t>
                      </a:r>
                      <a:r>
                        <a:rPr lang="en-US" sz="1600" baseline="0" dirty="0" smtClean="0"/>
                        <a:t>8:30am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T625 HSB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Required</a:t>
                      </a:r>
                      <a:r>
                        <a:rPr lang="en-US" sz="1600" baseline="0" dirty="0" smtClean="0"/>
                        <a:t> for all faculty and fellows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60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Fellows Tutorial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Friday</a:t>
                      </a:r>
                      <a:r>
                        <a:rPr lang="en-US" sz="1600" baseline="0" dirty="0" smtClean="0"/>
                        <a:t> 8:30-9:30am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Plaza Café</a:t>
                      </a:r>
                      <a:r>
                        <a:rPr lang="en-US" sz="1600" baseline="0" dirty="0" smtClean="0"/>
                        <a:t> A&amp;B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Required for all cardiology fellows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+mj-lt"/>
              </a:rPr>
              <a:t>Interprofessional</a:t>
            </a:r>
            <a:r>
              <a:rPr lang="en-US" sz="3200" b="1" dirty="0" smtClean="0">
                <a:latin typeface="+mj-lt"/>
              </a:rPr>
              <a:t> Bedside Rounds (IBR)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6599" y="1742855"/>
            <a:ext cx="8076956" cy="4854575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>
                <a:solidFill>
                  <a:schemeClr val="tx1"/>
                </a:solidFill>
                <a:latin typeface="+mn-lt"/>
                <a:cs typeface="+mn-cs"/>
              </a:rPr>
              <a:t>Why</a:t>
            </a:r>
          </a:p>
          <a:p>
            <a:pPr>
              <a:buFont typeface="Arial" charset="0"/>
              <a:buChar char="•"/>
            </a:pPr>
            <a:r>
              <a:rPr lang="en-US" sz="2500" b="0" dirty="0" smtClean="0">
                <a:solidFill>
                  <a:schemeClr val="tx1"/>
                </a:solidFill>
                <a:latin typeface="+mn-lt"/>
              </a:rPr>
              <a:t>Enhances the provider/patient/family relationship</a:t>
            </a:r>
          </a:p>
          <a:p>
            <a:pPr>
              <a:buFont typeface="Arial" charset="0"/>
              <a:buChar char="•"/>
            </a:pPr>
            <a:r>
              <a:rPr lang="en-US" sz="2500" b="0" dirty="0" smtClean="0">
                <a:solidFill>
                  <a:schemeClr val="tx1"/>
                </a:solidFill>
                <a:latin typeface="+mn-lt"/>
              </a:rPr>
              <a:t>Empowers the patient to ask questions and get more involved in their care</a:t>
            </a:r>
          </a:p>
          <a:p>
            <a:pPr>
              <a:buFont typeface="Arial" charset="0"/>
              <a:buChar char="•"/>
            </a:pPr>
            <a:r>
              <a:rPr lang="en-US" sz="2500" b="0" dirty="0" smtClean="0">
                <a:solidFill>
                  <a:schemeClr val="tx1"/>
                </a:solidFill>
                <a:latin typeface="+mn-lt"/>
              </a:rPr>
              <a:t>Ensures a shared mental model with the entire care team </a:t>
            </a:r>
          </a:p>
          <a:p>
            <a:pPr>
              <a:buFont typeface="Arial" charset="0"/>
              <a:buChar char="•"/>
            </a:pPr>
            <a:r>
              <a:rPr lang="en-US" sz="2500" b="0" dirty="0" smtClean="0">
                <a:solidFill>
                  <a:schemeClr val="tx1"/>
                </a:solidFill>
                <a:latin typeface="+mn-lt"/>
              </a:rPr>
              <a:t>Expedites order entry and execution of tasks</a:t>
            </a:r>
          </a:p>
          <a:p>
            <a:pPr>
              <a:buFont typeface="Arial" charset="0"/>
              <a:buChar char="•"/>
            </a:pPr>
            <a:r>
              <a:rPr lang="en-US" sz="2500" b="0" dirty="0" smtClean="0">
                <a:solidFill>
                  <a:schemeClr val="tx1"/>
                </a:solidFill>
                <a:latin typeface="+mn-lt"/>
              </a:rPr>
              <a:t>Promotes teamwork and team communication giving each profession an opportunity to contribute</a:t>
            </a:r>
          </a:p>
          <a:p>
            <a:pPr>
              <a:buFont typeface="Arial" charset="0"/>
              <a:buChar char="•"/>
            </a:pPr>
            <a:r>
              <a:rPr lang="en-US" sz="2500" b="0" dirty="0" smtClean="0">
                <a:solidFill>
                  <a:schemeClr val="tx1"/>
                </a:solidFill>
                <a:latin typeface="+mn-lt"/>
              </a:rPr>
              <a:t>Patients and families love the process and feel informed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+mj-lt"/>
              </a:rPr>
              <a:t>Interprofessional</a:t>
            </a:r>
            <a:r>
              <a:rPr lang="en-US" sz="3200" b="1" dirty="0" smtClean="0">
                <a:latin typeface="+mj-lt"/>
              </a:rPr>
              <a:t> Bedside Rounds (IBR)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7174" y="1714100"/>
            <a:ext cx="8076956" cy="4700988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How</a:t>
            </a:r>
            <a:endParaRPr lang="en-US" sz="3200" b="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APP, Fellow or SW creates rounding order on the bed sheet provided by the front desk. One copy is for the team, second copy is returned to front desk</a:t>
            </a:r>
          </a:p>
          <a:p>
            <a:pPr>
              <a:buFont typeface="Arial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Every patient, every 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day</a:t>
            </a:r>
            <a:endParaRPr lang="en-US" sz="2200" b="0" dirty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Team asks permission of patient/family to round</a:t>
            </a:r>
          </a:p>
          <a:p>
            <a:pPr>
              <a:buFont typeface="Arial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Team enters the room and introduces all 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members</a:t>
            </a:r>
            <a:endParaRPr lang="en-US" sz="2200" b="0" dirty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APP gives 2 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lines of background on </a:t>
            </a:r>
            <a:r>
              <a:rPr lang="en-US" sz="2200" b="0" dirty="0">
                <a:solidFill>
                  <a:schemeClr val="tx1"/>
                </a:solidFill>
                <a:latin typeface="+mn-lt"/>
              </a:rPr>
              <a:t>patient</a:t>
            </a:r>
          </a:p>
          <a:p>
            <a:pPr>
              <a:buFont typeface="Arial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RN provides data on overnight events and VS</a:t>
            </a:r>
          </a:p>
          <a:p>
            <a:pPr>
              <a:buFont typeface="Arial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APP provides any other relevant data</a:t>
            </a:r>
          </a:p>
          <a:p>
            <a:pPr>
              <a:buFont typeface="Arial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+mn-lt"/>
              </a:rPr>
              <a:t>Team performs physical exam/interview</a:t>
            </a:r>
          </a:p>
        </p:txBody>
      </p:sp>
    </p:spTree>
    <p:extLst>
      <p:ext uri="{BB962C8B-B14F-4D97-AF65-F5344CB8AC3E}">
        <p14:creationId xmlns:p14="http://schemas.microsoft.com/office/powerpoint/2010/main" val="13617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+mj-lt"/>
              </a:rPr>
              <a:t>Interprofessional</a:t>
            </a:r>
            <a:r>
              <a:rPr lang="en-US" sz="3200" b="1" dirty="0">
                <a:latin typeface="+mj-lt"/>
              </a:rPr>
              <a:t> Bedside </a:t>
            </a:r>
            <a:r>
              <a:rPr lang="en-US" sz="3200" b="1" dirty="0" smtClean="0">
                <a:latin typeface="+mj-lt"/>
              </a:rPr>
              <a:t>Rounds (IBR)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0013" y="1744199"/>
            <a:ext cx="8076956" cy="4664075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How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b="0" dirty="0" err="1" smtClean="0">
                <a:solidFill>
                  <a:schemeClr val="tx1"/>
                </a:solidFill>
                <a:latin typeface="+mn-lt"/>
              </a:rPr>
              <a:t>cont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Other team members are asked to contribute </a:t>
            </a:r>
          </a:p>
          <a:p>
            <a:pPr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APP </a:t>
            </a:r>
            <a:r>
              <a:rPr lang="en-US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states the plan of care for the day</a:t>
            </a:r>
          </a:p>
          <a:p>
            <a:pPr>
              <a:buFont typeface="Arial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Second APP or fellow enters orders and performs a “check back”</a:t>
            </a:r>
          </a:p>
          <a:p>
            <a:pPr>
              <a:buFont typeface="Arial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Attending or Fellow summarizes the plan of care </a:t>
            </a:r>
          </a:p>
          <a:p>
            <a:pPr>
              <a:buFont typeface="Arial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Plan of the day written on the white board </a:t>
            </a:r>
            <a:r>
              <a:rPr lang="mr-IN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</a:rPr>
              <a:t>–</a:t>
            </a:r>
            <a:r>
              <a:rPr lang="en-US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by RN, APP or Fellow</a:t>
            </a:r>
          </a:p>
          <a:p>
            <a:pPr>
              <a:buFont typeface="Arial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Questions from the patient/family are answered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Goal is 10min or less per patient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3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+mj-lt"/>
              </a:rPr>
              <a:t>Interprofessional</a:t>
            </a:r>
            <a:r>
              <a:rPr lang="en-US" sz="3200" b="1" dirty="0">
                <a:latin typeface="+mj-lt"/>
              </a:rPr>
              <a:t> Bedside Rounds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 smtClean="0">
                <a:latin typeface="+mn-lt"/>
              </a:rPr>
              <a:t>Data collected on IBR shows;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D</a:t>
            </a:r>
            <a:r>
              <a:rPr lang="en-US" sz="2800" b="0" dirty="0" smtClean="0">
                <a:latin typeface="+mn-lt"/>
              </a:rPr>
              <a:t>ecrease in total rounding time 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sz="2800" b="0" dirty="0" smtClean="0">
                <a:latin typeface="+mn-lt"/>
              </a:rPr>
              <a:t>Increase in clarity of the plan of care for patients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sz="2800" b="0" dirty="0" smtClean="0">
                <a:latin typeface="+mn-lt"/>
              </a:rPr>
              <a:t>Decrease in number of pages to providers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sz="2800" b="0" dirty="0" smtClean="0">
                <a:latin typeface="+mn-lt"/>
              </a:rPr>
              <a:t>Increase in nursing and patient/family satisfaction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Interprofessional</a:t>
            </a:r>
            <a:r>
              <a:rPr lang="en-US" sz="3200" b="1" dirty="0"/>
              <a:t> Bedside Rounds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+mn-lt"/>
              </a:rPr>
              <a:t>Please view the following short videos on how to conduct </a:t>
            </a:r>
            <a:r>
              <a:rPr lang="en-US" b="0" dirty="0" err="1" smtClean="0">
                <a:latin typeface="+mn-lt"/>
              </a:rPr>
              <a:t>Interprofessional</a:t>
            </a:r>
            <a:r>
              <a:rPr lang="en-US" b="0" dirty="0" smtClean="0">
                <a:latin typeface="+mn-lt"/>
              </a:rPr>
              <a:t> Bedside Rounds.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400050" lvl="1" indent="0" defTabSz="914400">
              <a:spcBef>
                <a:spcPts val="0"/>
              </a:spcBef>
              <a:buNone/>
            </a:pPr>
            <a:r>
              <a:rPr lang="de-DE" b="0" dirty="0" err="1" smtClean="0">
                <a:latin typeface="+mn-lt"/>
              </a:rPr>
              <a:t>Cardiology</a:t>
            </a:r>
            <a:r>
              <a:rPr lang="de-DE" b="0" dirty="0" smtClean="0">
                <a:latin typeface="+mn-lt"/>
              </a:rPr>
              <a:t> B - </a:t>
            </a:r>
            <a:r>
              <a:rPr lang="de-DE" b="0" dirty="0">
                <a:latin typeface="+mn-lt"/>
              </a:rPr>
              <a:t>Ideal </a:t>
            </a:r>
            <a:r>
              <a:rPr lang="de-DE" b="0" dirty="0" err="1">
                <a:latin typeface="+mn-lt"/>
              </a:rPr>
              <a:t>Rounds</a:t>
            </a:r>
            <a:r>
              <a:rPr lang="de-DE" b="0" dirty="0">
                <a:latin typeface="+mn-lt"/>
              </a:rPr>
              <a:t>:</a:t>
            </a:r>
            <a:r>
              <a:rPr lang="de-DE" dirty="0">
                <a:latin typeface="+mn-lt"/>
              </a:rPr>
              <a:t> </a:t>
            </a:r>
            <a:r>
              <a:rPr lang="pt-BR" b="0" u="sng" dirty="0">
                <a:hlinkClick r:id="rId2"/>
              </a:rPr>
              <a:t>https://</a:t>
            </a:r>
            <a:r>
              <a:rPr lang="pt-BR" b="0" u="sng" dirty="0" smtClean="0">
                <a:hlinkClick r:id="rId2"/>
              </a:rPr>
              <a:t>vimeo.com/218696610</a:t>
            </a:r>
            <a:endParaRPr lang="pt-BR" b="0" u="sng" dirty="0" smtClean="0"/>
          </a:p>
          <a:p>
            <a:pPr marL="400050" lvl="1" indent="0" defTabSz="914400">
              <a:spcBef>
                <a:spcPts val="0"/>
              </a:spcBef>
              <a:buNone/>
            </a:pPr>
            <a:endParaRPr lang="de-DE" u="sng" dirty="0">
              <a:latin typeface="+mn-lt"/>
            </a:endParaRPr>
          </a:p>
          <a:p>
            <a:pPr marL="400050" lvl="1" indent="0" defTabSz="914400">
              <a:spcBef>
                <a:spcPts val="0"/>
              </a:spcBef>
              <a:buNone/>
            </a:pPr>
            <a:r>
              <a:rPr lang="de-DE" b="0" dirty="0" smtClean="0">
                <a:latin typeface="+mn-lt"/>
              </a:rPr>
              <a:t>Team Member </a:t>
            </a:r>
            <a:r>
              <a:rPr lang="de-DE" b="0" dirty="0" err="1" smtClean="0">
                <a:latin typeface="+mn-lt"/>
              </a:rPr>
              <a:t>Roles</a:t>
            </a:r>
            <a:r>
              <a:rPr lang="de-DE" b="0" dirty="0" smtClean="0">
                <a:latin typeface="+mn-lt"/>
              </a:rPr>
              <a:t> &amp; </a:t>
            </a:r>
            <a:r>
              <a:rPr lang="de-DE" b="0" dirty="0" err="1" smtClean="0">
                <a:latin typeface="+mn-lt"/>
              </a:rPr>
              <a:t>Responsibilities</a:t>
            </a:r>
            <a:r>
              <a:rPr lang="de-DE" b="0" dirty="0">
                <a:latin typeface="+mn-lt"/>
              </a:rPr>
              <a:t>:</a:t>
            </a:r>
            <a:r>
              <a:rPr lang="de-DE" dirty="0">
                <a:latin typeface="+mn-lt"/>
              </a:rPr>
              <a:t> </a:t>
            </a:r>
            <a:r>
              <a:rPr lang="pt-BR" b="0" u="sng" dirty="0">
                <a:hlinkClick r:id="rId3"/>
              </a:rPr>
              <a:t>https://</a:t>
            </a:r>
            <a:r>
              <a:rPr lang="pt-BR" b="0" u="sng" dirty="0" smtClean="0">
                <a:hlinkClick r:id="rId3"/>
              </a:rPr>
              <a:t>vimeo.com/218696335</a:t>
            </a:r>
            <a:endParaRPr lang="pt-BR" b="0" u="sng" dirty="0" smtClean="0"/>
          </a:p>
          <a:p>
            <a:pPr marL="400050" lvl="1" indent="0" defTabSz="91440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Communication on Cardiology B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7177" y="1736725"/>
            <a:ext cx="8076956" cy="42195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All communication regarding patients should include the primary APP or Resident caring for the patient </a:t>
            </a:r>
          </a:p>
          <a:p>
            <a:pPr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Acute changes in the status of a patient should be communicated to the Fellow and the Attending </a:t>
            </a:r>
            <a:r>
              <a:rPr lang="en-US" sz="26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hysician ASAP</a:t>
            </a:r>
          </a:p>
          <a:p>
            <a:pPr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Changes in the plan of care should be communicated with the nurse caring for the patient and to the patient and family members</a:t>
            </a:r>
          </a:p>
          <a:p>
            <a:pPr>
              <a:buFont typeface="Arial" charset="0"/>
              <a:buChar char="•"/>
            </a:pPr>
            <a:endParaRPr lang="en-US" sz="2600" b="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1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Purpose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8751" y="1736725"/>
            <a:ext cx="8196210" cy="4015497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 smtClean="0">
                <a:latin typeface="+mn-lt"/>
              </a:rPr>
              <a:t>This tutorial is designed to help you: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Understand the Cardiology B team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Understand the variety of Cardiology B team members and their roles and responsibilities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Orient you to the expectations of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Serve as a quick reference</a:t>
            </a:r>
          </a:p>
        </p:txBody>
      </p:sp>
    </p:spTree>
    <p:extLst>
      <p:ext uri="{BB962C8B-B14F-4D97-AF65-F5344CB8AC3E}">
        <p14:creationId xmlns:p14="http://schemas.microsoft.com/office/powerpoint/2010/main" val="21343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Admissions to Cardiology B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08660" y="2244039"/>
            <a:ext cx="8361119" cy="3915462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Admissions come from multiple sources</a:t>
            </a:r>
          </a:p>
          <a:p>
            <a:pPr defTabSz="914400">
              <a:spcBef>
                <a:spcPts val="120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Cardiology Clinic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Emergency Department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Direct admission from home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Transfers from CCU/CT ICU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Transfers from outside hospitals</a:t>
            </a:r>
            <a:endParaRPr lang="en-US" b="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endParaRPr lang="en-US" sz="1100" b="0" dirty="0" smtClean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19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If </a:t>
            </a:r>
            <a:r>
              <a:rPr lang="en-US" sz="19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you take a call </a:t>
            </a:r>
            <a:r>
              <a:rPr lang="en-US" sz="19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about an admission, </a:t>
            </a:r>
            <a:r>
              <a:rPr lang="en-US" sz="19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please ask if they have discussed the admission with the </a:t>
            </a:r>
            <a:r>
              <a:rPr lang="en-US" sz="19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Attending </a:t>
            </a:r>
            <a:r>
              <a:rPr lang="en-US" sz="19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MD. If they have not, either ask them to page the </a:t>
            </a:r>
            <a:r>
              <a:rPr lang="en-US" sz="19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Attending directly to </a:t>
            </a:r>
            <a:r>
              <a:rPr lang="en-US" sz="19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discuss the </a:t>
            </a:r>
            <a:r>
              <a:rPr lang="en-US" sz="19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patient, </a:t>
            </a:r>
            <a:r>
              <a:rPr lang="en-US" sz="19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or take the information and discuss the patient with the </a:t>
            </a:r>
            <a:r>
              <a:rPr lang="en-US" sz="19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Attending </a:t>
            </a:r>
            <a:r>
              <a:rPr lang="en-US" sz="19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prior to accepting the patient on Cards B.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900" b="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164" y="1714941"/>
            <a:ext cx="893618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</a:rPr>
              <a:t>All potential admissions to Cards B go through the </a:t>
            </a:r>
            <a:r>
              <a:rPr lang="en-US" sz="2500" b="1" dirty="0" smtClean="0">
                <a:solidFill>
                  <a:srgbClr val="FF0000"/>
                </a:solidFill>
              </a:rPr>
              <a:t>Attending </a:t>
            </a:r>
            <a:r>
              <a:rPr lang="en-US" sz="2500" b="1" dirty="0">
                <a:solidFill>
                  <a:srgbClr val="FF0000"/>
                </a:solidFill>
              </a:rPr>
              <a:t>MD. </a:t>
            </a:r>
          </a:p>
        </p:txBody>
      </p:sp>
    </p:spTree>
    <p:extLst>
      <p:ext uri="{BB962C8B-B14F-4D97-AF65-F5344CB8AC3E}">
        <p14:creationId xmlns:p14="http://schemas.microsoft.com/office/powerpoint/2010/main" val="27945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Admissions to </a:t>
            </a:r>
            <a:r>
              <a:rPr lang="en-US" sz="3200" b="1" dirty="0" smtClean="0">
                <a:latin typeface="+mj-lt"/>
              </a:rPr>
              <a:t>Cardiology </a:t>
            </a:r>
            <a:r>
              <a:rPr lang="en-US" sz="3200" b="1" dirty="0">
                <a:latin typeface="+mj-lt"/>
              </a:rPr>
              <a:t>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3683" y="2190069"/>
            <a:ext cx="8196210" cy="415531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Full Admission notes are required for patients admitted from </a:t>
            </a:r>
          </a:p>
          <a:p>
            <a:pPr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Clinic</a:t>
            </a:r>
          </a:p>
          <a:p>
            <a:pPr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ED</a:t>
            </a:r>
          </a:p>
          <a:p>
            <a:pPr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Outside Hospitals</a:t>
            </a:r>
          </a:p>
          <a:p>
            <a:pPr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Home</a:t>
            </a:r>
          </a:p>
          <a:p>
            <a:pPr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Transfers from Inpatient Rehab or Nursing Home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Transfers from other services require an addendum to the previous service note and must include </a:t>
            </a:r>
            <a:r>
              <a:rPr lang="en-US" b="0" u="sng" dirty="0" smtClean="0">
                <a:solidFill>
                  <a:schemeClr val="tx1"/>
                </a:solidFill>
                <a:latin typeface="+mn-lt"/>
              </a:rPr>
              <a:t>Physical </a:t>
            </a:r>
            <a:r>
              <a:rPr lang="en-US" b="0" u="sng" dirty="0">
                <a:solidFill>
                  <a:schemeClr val="tx1"/>
                </a:solidFill>
                <a:latin typeface="+mn-lt"/>
              </a:rPr>
              <a:t>E</a:t>
            </a:r>
            <a:r>
              <a:rPr lang="en-US" b="0" u="sng" dirty="0" smtClean="0">
                <a:solidFill>
                  <a:schemeClr val="tx1"/>
                </a:solidFill>
                <a:latin typeface="+mn-lt"/>
              </a:rPr>
              <a:t>xam 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&amp; abbreviated </a:t>
            </a:r>
            <a:r>
              <a:rPr lang="en-US" b="0" u="sng" dirty="0" smtClean="0">
                <a:solidFill>
                  <a:schemeClr val="tx1"/>
                </a:solidFill>
                <a:latin typeface="+mn-lt"/>
              </a:rPr>
              <a:t>Assessment and Plan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Interim summaries are required on patients transferring to another service </a:t>
            </a:r>
            <a:r>
              <a:rPr lang="en-US" b="0" i="1" dirty="0" smtClean="0">
                <a:solidFill>
                  <a:schemeClr val="tx1"/>
                </a:solidFill>
                <a:latin typeface="+mn-lt"/>
              </a:rPr>
              <a:t>OR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 every 30 days.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71757" y="1661392"/>
            <a:ext cx="8184662" cy="4111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Calibri Regular" charset="0"/>
              </a:rPr>
              <a:t>Documentation on admissions</a:t>
            </a:r>
            <a:endParaRPr lang="en-US" sz="2800" b="1" dirty="0">
              <a:solidFill>
                <a:schemeClr val="tx2"/>
              </a:solidFill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Discharges on Cardiology B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654175"/>
            <a:ext cx="8196210" cy="401549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Complete the following when discharging patients: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Fill in the “Discharge Readiness” tab in ORCA.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Perform medication </a:t>
            </a:r>
            <a:r>
              <a:rPr lang="en-US" sz="2600" b="0" dirty="0">
                <a:solidFill>
                  <a:schemeClr val="tx1"/>
                </a:solidFill>
                <a:latin typeface="+mn-lt"/>
              </a:rPr>
              <a:t>r</a:t>
            </a: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econciliation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Call for a follow up appointment, 8-2625 (patient should be seen by clinic APP or MD within one week of discharge)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Complete hospital </a:t>
            </a:r>
            <a:r>
              <a:rPr lang="en-US" sz="2600" b="0" dirty="0">
                <a:solidFill>
                  <a:schemeClr val="tx1"/>
                </a:solidFill>
                <a:latin typeface="+mn-lt"/>
              </a:rPr>
              <a:t>d</a:t>
            </a: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iagnosis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Fill in Inpatient Discharge form including the CHF tab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600" b="0" dirty="0" smtClean="0">
                <a:solidFill>
                  <a:schemeClr val="tx1"/>
                </a:solidFill>
                <a:latin typeface="+mn-lt"/>
              </a:rPr>
              <a:t>Enter an order for discharge</a:t>
            </a:r>
            <a:endParaRPr lang="en-US" sz="2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25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Teamwork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Cardiology B is working toward a collaborative, </a:t>
            </a:r>
            <a:r>
              <a:rPr lang="en-US" sz="2800" b="0" dirty="0" err="1" smtClean="0">
                <a:solidFill>
                  <a:schemeClr val="tx1"/>
                </a:solidFill>
                <a:latin typeface="+mn-lt"/>
              </a:rPr>
              <a:t>interprofessional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 team approach to patient care </a:t>
            </a:r>
          </a:p>
          <a:p>
            <a:pPr>
              <a:buFont typeface="Arial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+mn-lt"/>
              </a:rPr>
              <a:t>Thank you for being an important part of the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Cardiology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B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Team </a:t>
            </a:r>
          </a:p>
          <a:p>
            <a:pPr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We look forward to working with you 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3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Feedback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dirty="0">
                <a:solidFill>
                  <a:schemeClr val="tx1"/>
                </a:solidFill>
                <a:latin typeface="+mn-lt"/>
              </a:rPr>
              <a:t>If you have feedback or suggestions on how to improve the care we give on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Cardiology B, please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contact </a:t>
            </a:r>
            <a:endParaRPr lang="en-US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Elina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Minami: </a:t>
            </a:r>
            <a:r>
              <a:rPr lang="en-US" b="0" dirty="0" smtClean="0">
                <a:solidFill>
                  <a:schemeClr val="tx1"/>
                </a:solidFill>
                <a:latin typeface="+mn-lt"/>
                <a:hlinkClick r:id="rId2"/>
              </a:rPr>
              <a:t>minamie@cardiology.washington.edu</a:t>
            </a:r>
            <a:endParaRPr lang="en-US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April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Stempien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-Otero: </a:t>
            </a:r>
            <a:r>
              <a:rPr lang="en-US" b="0" dirty="0" smtClean="0">
                <a:solidFill>
                  <a:schemeClr val="tx1"/>
                </a:solidFill>
                <a:latin typeface="+mn-lt"/>
                <a:hlinkClick r:id="rId3"/>
              </a:rPr>
              <a:t>AprilS@cardiology.washington.edu</a:t>
            </a:r>
            <a:endParaRPr lang="en-US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Susan Pambianco: </a:t>
            </a:r>
            <a:r>
              <a:rPr lang="en-US" b="0" dirty="0" smtClean="0">
                <a:solidFill>
                  <a:schemeClr val="tx1"/>
                </a:solidFill>
                <a:latin typeface="+mn-lt"/>
                <a:hlinkClick r:id="rId4"/>
              </a:rPr>
              <a:t>sbeaty@uw.edu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Leah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Spacciante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en-US" b="0" dirty="0" smtClean="0">
                <a:solidFill>
                  <a:schemeClr val="tx1"/>
                </a:solidFill>
                <a:latin typeface="+mn-lt"/>
                <a:hlinkClick r:id="rId5"/>
              </a:rPr>
              <a:t>Lb4@uw.edu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Renee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Paquet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b="0" dirty="0" smtClean="0">
                <a:solidFill>
                  <a:schemeClr val="tx1"/>
                </a:solidFill>
                <a:latin typeface="+mn-lt"/>
                <a:hlinkClick r:id="rId6"/>
              </a:rPr>
              <a:t>Paquetr@uw.edu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b="1" dirty="0" smtClean="0">
                <a:latin typeface="+mj-lt"/>
              </a:rPr>
              <a:t>References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Please visit the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  <a:hlinkClick r:id="rId2"/>
              </a:rPr>
              <a:t>OCCAM website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to review the following documents.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AHFT Work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U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p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athway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Post Transplant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athway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IV Diuretic protocol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Antibody Mediated Rejection Treatment Protocol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576945" y="-9559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Daily Team Members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7180" y="1736725"/>
            <a:ext cx="8196210" cy="40154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Cards B Attending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2 </a:t>
            </a:r>
            <a:r>
              <a:rPr lang="en-US" sz="2800" b="0" dirty="0" smtClean="0">
                <a:latin typeface="+mn-lt"/>
              </a:rPr>
              <a:t>APPs (Advanced Practice Provider </a:t>
            </a:r>
            <a:r>
              <a:rPr lang="mr-IN" sz="2800" b="0" dirty="0" smtClean="0">
                <a:latin typeface="+mn-lt"/>
              </a:rPr>
              <a:t>–</a:t>
            </a:r>
            <a:r>
              <a:rPr lang="en-US" sz="2800" b="0" dirty="0" smtClean="0">
                <a:latin typeface="+mn-lt"/>
              </a:rPr>
              <a:t> NP or PA)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1 </a:t>
            </a:r>
            <a:r>
              <a:rPr lang="mr-IN" sz="2800" b="0" dirty="0" smtClean="0">
                <a:latin typeface="+mn-lt"/>
              </a:rPr>
              <a:t>–</a:t>
            </a:r>
            <a:r>
              <a:rPr lang="en-US" sz="2800" b="0" dirty="0" smtClean="0">
                <a:latin typeface="+mn-lt"/>
              </a:rPr>
              <a:t> 2 Fellows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+/- </a:t>
            </a:r>
            <a:r>
              <a:rPr lang="en-US" sz="2800" b="0" dirty="0" smtClean="0">
                <a:latin typeface="+mn-lt"/>
              </a:rPr>
              <a:t>Resident</a:t>
            </a:r>
            <a:endParaRPr lang="en-US" sz="2800" b="0" dirty="0">
              <a:latin typeface="+mn-lt"/>
            </a:endParaRP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APP cap is 8 patients per APP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Total service cap is 18 (fellow can take 2 patients)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Social </a:t>
            </a:r>
            <a:r>
              <a:rPr lang="en-US" sz="2800" b="0" dirty="0">
                <a:latin typeface="+mn-lt"/>
              </a:rPr>
              <a:t>W</a:t>
            </a:r>
            <a:r>
              <a:rPr lang="en-US" sz="2800" b="0" dirty="0" smtClean="0">
                <a:latin typeface="+mn-lt"/>
              </a:rPr>
              <a:t>orker</a:t>
            </a:r>
            <a:endParaRPr lang="en-US" sz="2800" b="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Dedicated </a:t>
            </a:r>
            <a:r>
              <a:rPr lang="en-US" sz="2800" b="0" dirty="0" smtClean="0">
                <a:latin typeface="+mn-lt"/>
              </a:rPr>
              <a:t>Clinical </a:t>
            </a:r>
            <a:r>
              <a:rPr lang="en-US" sz="2800" b="0" dirty="0">
                <a:latin typeface="+mn-lt"/>
              </a:rPr>
              <a:t>P</a:t>
            </a:r>
            <a:r>
              <a:rPr lang="en-US" sz="2800" b="0" dirty="0" smtClean="0">
                <a:latin typeface="+mn-lt"/>
              </a:rPr>
              <a:t>harmacist</a:t>
            </a:r>
            <a:endParaRPr lang="en-US" sz="2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28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b="1" dirty="0" smtClean="0">
                <a:latin typeface="+mj-lt"/>
              </a:rPr>
              <a:t>Cardiology B Team Members</a:t>
            </a:r>
            <a:endParaRPr lang="en-US" sz="3200" b="1" dirty="0">
              <a:latin typeface="+mj-lt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1"/>
          </p:nvPr>
        </p:nvSpPr>
        <p:spPr>
          <a:xfrm>
            <a:off x="845377" y="2113285"/>
            <a:ext cx="8196210" cy="4519009"/>
          </a:xfrm>
        </p:spPr>
        <p:txBody>
          <a:bodyPr/>
          <a:lstStyle/>
          <a:p>
            <a:pPr lvl="0">
              <a:spcBef>
                <a:spcPts val="300"/>
              </a:spcBef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Dan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Fishbein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, Director</a:t>
            </a: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lvl="0">
              <a:spcBef>
                <a:spcPts val="300"/>
              </a:spcBef>
              <a:buChar char="•"/>
            </a:pP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Elina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 Minami, Co-Director</a:t>
            </a: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April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Stempien</a:t>
            </a: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-Otero</a:t>
            </a: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Carolina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Masri</a:t>
            </a:r>
            <a:endParaRPr lang="en-US" sz="2200" b="0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Claudius Mahr</a:t>
            </a: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Greg Wood</a:t>
            </a: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Kevin O’Brien</a:t>
            </a: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Richard Cheng</a:t>
            </a: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Rob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MacLellan</a:t>
            </a:r>
            <a:endParaRPr lang="en-US" sz="2200" b="0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Shin Lin</a:t>
            </a: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Todd Dardas</a:t>
            </a:r>
          </a:p>
          <a:p>
            <a:pPr>
              <a:spcBef>
                <a:spcPts val="300"/>
              </a:spcBef>
              <a:buFont typeface="Lucida Grande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Wayne Levy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94967295"/>
          </p:nvPr>
        </p:nvSpPr>
        <p:spPr>
          <a:xfrm>
            <a:off x="732453" y="1598302"/>
            <a:ext cx="8185150" cy="4111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 Regular" charset="0"/>
              </a:rPr>
              <a:t>Attending Physicians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9305" y="2320925"/>
            <a:ext cx="8076956" cy="401549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Cardiology B Team Members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2040" y="2357253"/>
            <a:ext cx="8196210" cy="40154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Ben McGee, ARNP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Mariah </a:t>
            </a:r>
            <a:r>
              <a:rPr lang="en-US" sz="2800" b="0" dirty="0">
                <a:latin typeface="+mn-lt"/>
              </a:rPr>
              <a:t>Martin, ARNP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Susan </a:t>
            </a:r>
            <a:r>
              <a:rPr lang="en-US" sz="2800" b="0" dirty="0" err="1">
                <a:latin typeface="+mn-lt"/>
              </a:rPr>
              <a:t>Pambianco</a:t>
            </a:r>
            <a:r>
              <a:rPr lang="en-US" sz="2800" b="0" dirty="0">
                <a:latin typeface="+mn-lt"/>
              </a:rPr>
              <a:t>, ARNP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0" dirty="0" err="1" smtClean="0">
                <a:latin typeface="+mn-lt"/>
              </a:rPr>
              <a:t>Tenly</a:t>
            </a:r>
            <a:r>
              <a:rPr lang="en-US" sz="2800" b="0" dirty="0" smtClean="0">
                <a:latin typeface="+mn-lt"/>
              </a:rPr>
              <a:t> </a:t>
            </a:r>
            <a:r>
              <a:rPr lang="en-US" sz="2800" b="0" dirty="0" err="1">
                <a:latin typeface="+mn-lt"/>
              </a:rPr>
              <a:t>DeMuro</a:t>
            </a:r>
            <a:r>
              <a:rPr lang="en-US" sz="2800" b="0" dirty="0">
                <a:latin typeface="+mn-lt"/>
              </a:rPr>
              <a:t>, PA-C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Tracy Fowler, ARNP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Vincent </a:t>
            </a:r>
            <a:r>
              <a:rPr lang="en-US" sz="2800" b="0" dirty="0" err="1">
                <a:latin typeface="+mn-lt"/>
              </a:rPr>
              <a:t>Labarca</a:t>
            </a:r>
            <a:r>
              <a:rPr lang="en-US" sz="2800" b="0" dirty="0">
                <a:latin typeface="+mn-lt"/>
              </a:rPr>
              <a:t>, DNP, ARNP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09304" y="1739003"/>
            <a:ext cx="8185150" cy="4111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alibri Regular" charset="0"/>
              </a:rPr>
              <a:t>Faculty Advanced Practice Providers</a:t>
            </a:r>
            <a:endParaRPr lang="en-US" sz="2800" dirty="0">
              <a:latin typeface="Calibri Regular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305" y="2197100"/>
            <a:ext cx="8076956" cy="4187225"/>
          </a:xfrm>
          <a:prstGeom prst="rect">
            <a:avLst/>
          </a:prstGeom>
        </p:spPr>
        <p:txBody>
          <a:bodyPr/>
          <a:lstStyle/>
          <a:p>
            <a:pPr lvl="2"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90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Additional </a:t>
            </a:r>
            <a:r>
              <a:rPr lang="en-US" sz="3200" b="1" dirty="0">
                <a:latin typeface="+mj-lt"/>
              </a:rPr>
              <a:t>Cardiology B Team Members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28753" y="1736725"/>
            <a:ext cx="8196210" cy="4733348"/>
          </a:xfrm>
        </p:spPr>
        <p:txBody>
          <a:bodyPr/>
          <a:lstStyle/>
          <a:p>
            <a:pPr marL="347663" lvl="0" indent="-347663">
              <a:buFont typeface="Arial" charset="0"/>
              <a:buChar char="•"/>
            </a:pPr>
            <a:r>
              <a:rPr lang="en-US" sz="2600" b="0" dirty="0">
                <a:latin typeface="+mn-lt"/>
              </a:rPr>
              <a:t>5NE RN Manager: Leah </a:t>
            </a:r>
            <a:r>
              <a:rPr lang="en-US" sz="2600" b="0" dirty="0" err="1">
                <a:latin typeface="+mn-lt"/>
              </a:rPr>
              <a:t>Spacciante</a:t>
            </a:r>
            <a:r>
              <a:rPr lang="en-US" sz="2600" b="0" dirty="0">
                <a:latin typeface="+mn-lt"/>
              </a:rPr>
              <a:t>, MN, RN</a:t>
            </a: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>
                <a:latin typeface="+mn-lt"/>
              </a:rPr>
              <a:t>RN3s: Tess Santos, Eileen </a:t>
            </a:r>
            <a:r>
              <a:rPr lang="en-US" sz="2600" b="0" dirty="0" err="1">
                <a:latin typeface="+mn-lt"/>
              </a:rPr>
              <a:t>Suver</a:t>
            </a:r>
            <a:r>
              <a:rPr lang="en-US" sz="2600" b="0" dirty="0">
                <a:latin typeface="+mn-lt"/>
              </a:rPr>
              <a:t>, Julie Navarro</a:t>
            </a: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>
                <a:latin typeface="+mn-lt"/>
              </a:rPr>
              <a:t>Nursing Staff, </a:t>
            </a:r>
            <a:r>
              <a:rPr lang="en-US" sz="2600" b="0" dirty="0" smtClean="0">
                <a:latin typeface="+mn-lt"/>
              </a:rPr>
              <a:t>Patient Care Technicians (PCT), </a:t>
            </a:r>
            <a:r>
              <a:rPr lang="en-US" sz="2600" b="0" dirty="0">
                <a:latin typeface="+mn-lt"/>
              </a:rPr>
              <a:t>Nurse Techs</a:t>
            </a: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 smtClean="0">
                <a:latin typeface="+mn-lt"/>
              </a:rPr>
              <a:t>Physical Therapy/Occupational Therapy</a:t>
            </a:r>
            <a:endParaRPr lang="en-US" sz="2600" b="0" dirty="0">
              <a:latin typeface="+mn-lt"/>
            </a:endParaRP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>
                <a:latin typeface="+mn-lt"/>
              </a:rPr>
              <a:t>Social </a:t>
            </a:r>
            <a:r>
              <a:rPr lang="en-US" sz="2600" b="0" dirty="0" smtClean="0">
                <a:latin typeface="+mn-lt"/>
              </a:rPr>
              <a:t>Work: Alice Chang</a:t>
            </a:r>
            <a:endParaRPr lang="en-US" sz="2600" b="0" dirty="0">
              <a:latin typeface="+mn-lt"/>
            </a:endParaRP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>
                <a:latin typeface="+mn-lt"/>
              </a:rPr>
              <a:t>Transplant </a:t>
            </a:r>
            <a:r>
              <a:rPr lang="en-US" sz="2600" b="0" dirty="0" smtClean="0">
                <a:latin typeface="+mn-lt"/>
              </a:rPr>
              <a:t>Coordinator: Sue </a:t>
            </a:r>
            <a:r>
              <a:rPr lang="en-US" sz="2600" b="0" dirty="0">
                <a:latin typeface="+mn-lt"/>
              </a:rPr>
              <a:t>Moore, </a:t>
            </a:r>
            <a:r>
              <a:rPr lang="en-US" sz="2600" b="0" dirty="0" smtClean="0">
                <a:latin typeface="+mn-lt"/>
              </a:rPr>
              <a:t>RN</a:t>
            </a:r>
            <a:endParaRPr lang="en-US" sz="2600" b="0" dirty="0">
              <a:latin typeface="+mn-lt"/>
            </a:endParaRP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>
                <a:latin typeface="+mn-lt"/>
              </a:rPr>
              <a:t>Speech </a:t>
            </a:r>
            <a:r>
              <a:rPr lang="en-US" sz="2600" b="0" dirty="0" smtClean="0">
                <a:latin typeface="+mn-lt"/>
              </a:rPr>
              <a:t>Therapy</a:t>
            </a:r>
            <a:endParaRPr lang="en-US" sz="2600" dirty="0">
              <a:latin typeface="+mn-lt"/>
            </a:endParaRP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 smtClean="0">
                <a:latin typeface="+mn-lt"/>
              </a:rPr>
              <a:t>Dieticians</a:t>
            </a:r>
            <a:endParaRPr lang="en-US" sz="2600" dirty="0">
              <a:latin typeface="+mn-lt"/>
            </a:endParaRPr>
          </a:p>
          <a:p>
            <a:pPr marL="347663" lvl="0" indent="-347663">
              <a:buFont typeface="Arial" charset="0"/>
              <a:buChar char="•"/>
            </a:pPr>
            <a:r>
              <a:rPr lang="en-US" sz="2600" b="0" dirty="0">
                <a:latin typeface="+mn-lt"/>
              </a:rPr>
              <a:t>Environmental </a:t>
            </a:r>
            <a:r>
              <a:rPr lang="en-US" sz="2600" b="0" dirty="0" smtClean="0">
                <a:latin typeface="+mn-lt"/>
              </a:rPr>
              <a:t>Services</a:t>
            </a:r>
            <a:endParaRPr lang="en-US" sz="2600" dirty="0">
              <a:latin typeface="+mn-lt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/>
          <a:p>
            <a:pPr marL="457200" lvl="0" indent="-457200" rtl="0">
              <a:buFont typeface="Arial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144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The Role of the Cardiology B APP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089" y="1714098"/>
            <a:ext cx="8340313" cy="4651375"/>
          </a:xfrm>
        </p:spPr>
        <p:txBody>
          <a:bodyPr/>
          <a:lstStyle/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APPs assume primary care of up to 8 patients per day. </a:t>
            </a:r>
          </a:p>
          <a:p>
            <a:pPr defTabSz="914400">
              <a:spcBef>
                <a:spcPts val="0"/>
              </a:spcBef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They are responsible for</a:t>
            </a:r>
          </a:p>
          <a:p>
            <a:pPr lvl="1" defTabSz="914400">
              <a:spcBef>
                <a:spcPts val="200"/>
              </a:spcBef>
              <a:buFont typeface="Calibri" panose="020F0502020204030204" pitchFamily="34" charset="0"/>
              <a:buChar char="–"/>
            </a:pPr>
            <a:r>
              <a:rPr lang="en-US" sz="23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Daily assessment of patients </a:t>
            </a:r>
          </a:p>
          <a:p>
            <a:pPr lvl="1" defTabSz="914400">
              <a:spcBef>
                <a:spcPts val="200"/>
              </a:spcBef>
              <a:buFont typeface="Calibri" panose="020F0502020204030204" pitchFamily="34" charset="0"/>
              <a:buChar char="–"/>
            </a:pPr>
            <a:r>
              <a:rPr lang="en-US" sz="23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Lead and participate in daily </a:t>
            </a:r>
            <a:r>
              <a:rPr lang="en-US" sz="2300" b="0" dirty="0" err="1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Interprofessional</a:t>
            </a:r>
            <a:r>
              <a:rPr lang="en-US" sz="23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Bedside Rounds</a:t>
            </a:r>
            <a:endParaRPr lang="en-US" sz="2300" b="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defTabSz="914400">
              <a:spcBef>
                <a:spcPts val="200"/>
              </a:spcBef>
              <a:buFont typeface="Calibri" panose="020F0502020204030204" pitchFamily="34" charset="0"/>
              <a:buChar char="–"/>
            </a:pPr>
            <a:r>
              <a:rPr lang="en-US" sz="2300" b="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Formulate daily plans of care on patients</a:t>
            </a:r>
          </a:p>
          <a:p>
            <a:pPr lvl="1" defTabSz="914400">
              <a:spcBef>
                <a:spcPts val="200"/>
              </a:spcBef>
              <a:buFont typeface="Calibri" panose="020F0502020204030204" pitchFamily="34" charset="0"/>
              <a:buChar char="–"/>
            </a:pPr>
            <a:r>
              <a:rPr lang="en-US" sz="23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Provide accurate and timely order entry</a:t>
            </a:r>
          </a:p>
          <a:p>
            <a:pPr lvl="1" defTabSz="914400">
              <a:spcBef>
                <a:spcPts val="200"/>
              </a:spcBef>
              <a:buFont typeface="Calibri" panose="020F0502020204030204" pitchFamily="34" charset="0"/>
              <a:buChar char="–"/>
            </a:pPr>
            <a:r>
              <a:rPr lang="en-US" sz="23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Follow up on interventions, tests and procedures</a:t>
            </a:r>
          </a:p>
          <a:p>
            <a:pPr lvl="1" defTabSz="914400">
              <a:spcBef>
                <a:spcPts val="200"/>
              </a:spcBef>
              <a:buFont typeface="Calibri" panose="020F0502020204030204" pitchFamily="34" charset="0"/>
              <a:buChar char="–"/>
            </a:pPr>
            <a:r>
              <a:rPr lang="en-US" sz="23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Initiate transitions of care and coordinate transfers &amp; discharges</a:t>
            </a:r>
          </a:p>
          <a:p>
            <a:pPr lvl="1" defTabSz="914400">
              <a:spcBef>
                <a:spcPts val="200"/>
              </a:spcBef>
              <a:buFont typeface="Calibri" panose="020F0502020204030204" pitchFamily="34" charset="0"/>
              <a:buChar char="–"/>
            </a:pPr>
            <a:r>
              <a:rPr lang="en-US" sz="23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Lead, monitor and reinforce practice guidelines and promote the use of clinical care maps and standardized protocols</a:t>
            </a:r>
            <a:endParaRPr lang="en-US" sz="2300" b="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The Role of Fellows on Cardiology 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8751" y="1725673"/>
            <a:ext cx="8196210" cy="401549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1 - 2 second or first year fellows on service monthly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The role of the fellow is to provide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consultation/support for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APPs &amp; Residents 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The fellow should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know about all of the patients on the service and facilitate patient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care by </a:t>
            </a:r>
          </a:p>
          <a:p>
            <a:pPr lvl="1" defTabSz="914400"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–"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Calling consults and making sure patients are getting to tests and 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procedures 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 lvl="1" defTabSz="914400"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–"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Following up on results of tests and 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procedures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 lvl="1" defTabSz="914400"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–"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Discussing results with the primary APP for that 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patient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15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The Role of Fellows on Cardiology B</a:t>
            </a:r>
            <a:endParaRPr lang="en-US" sz="32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8750" y="1676110"/>
            <a:ext cx="8196210" cy="462467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fellow should review all admissions during daytime hours with the admitting APP </a:t>
            </a:r>
          </a:p>
          <a:p>
            <a:pPr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fellow should assess patients being admitted from the Emergency Department. They should help determine if patients are stable for admission to the floor or need CCU admission </a:t>
            </a:r>
            <a:r>
              <a:rPr lang="en-US" sz="1600" b="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600" b="0" dirty="0">
                <a:solidFill>
                  <a:schemeClr val="tx1">
                    <a:lumMod val="40000"/>
                    <a:lumOff val="6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1600" b="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ee R&amp;R of Cardiology fellows </a:t>
            </a:r>
            <a:r>
              <a:rPr lang="en-US" sz="1600" b="0" dirty="0" smtClean="0">
                <a:hlinkClick r:id="rId2"/>
              </a:rPr>
              <a:t>www.uwcardiologyfellows.org</a:t>
            </a:r>
            <a:r>
              <a:rPr lang="en-US" sz="1600" b="0" dirty="0" smtClean="0"/>
              <a:t>)</a:t>
            </a:r>
            <a:endParaRPr lang="en-US" sz="1600" b="0" dirty="0" smtClean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fellow is responsible for helping to orient and teach Residents on Cards B </a:t>
            </a:r>
          </a:p>
          <a:p>
            <a:pPr>
              <a:buFont typeface="Arial" charset="0"/>
              <a:buChar char="•"/>
            </a:pPr>
            <a:r>
              <a:rPr lang="en-US" sz="2600" b="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Cardiology B fellows are responsible for consults on off-service floor patients with history of heart transplant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3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</TotalTime>
  <Words>1354</Words>
  <Application>Microsoft Macintosh PowerPoint</Application>
  <PresentationFormat>On-screen Show (4:3)</PresentationFormat>
  <Paragraphs>223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Calibri</vt:lpstr>
      <vt:lpstr>Calibri Regular</vt:lpstr>
      <vt:lpstr>Encode Sans Normal Black</vt:lpstr>
      <vt:lpstr>Lucida Grande</vt:lpstr>
      <vt:lpstr>Mangal</vt:lpstr>
      <vt:lpstr>Open Sans</vt:lpstr>
      <vt:lpstr>Open Sans Light</vt:lpstr>
      <vt:lpstr>Uni Sans Regular</vt:lpstr>
      <vt:lpstr>Wingdings</vt:lpstr>
      <vt:lpstr>Arial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Susan B. Pambianco</cp:lastModifiedBy>
  <cp:revision>179</cp:revision>
  <cp:lastPrinted>2016-02-10T20:19:12Z</cp:lastPrinted>
  <dcterms:created xsi:type="dcterms:W3CDTF">2014-10-14T00:51:43Z</dcterms:created>
  <dcterms:modified xsi:type="dcterms:W3CDTF">2017-07-19T20:31:45Z</dcterms:modified>
</cp:coreProperties>
</file>